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4" r:id="rId4"/>
    <p:sldId id="265" r:id="rId5"/>
    <p:sldId id="266" r:id="rId6"/>
    <p:sldId id="269" r:id="rId7"/>
    <p:sldId id="261" r:id="rId8"/>
    <p:sldId id="270" r:id="rId9"/>
    <p:sldId id="262" r:id="rId10"/>
    <p:sldId id="263" r:id="rId11"/>
    <p:sldId id="268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01FF"/>
    <a:srgbClr val="2FFF00"/>
    <a:srgbClr val="FA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4"/>
    <p:restoredTop sz="96405"/>
  </p:normalViewPr>
  <p:slideViewPr>
    <p:cSldViewPr snapToGrid="0" snapToObjects="1">
      <p:cViewPr varScale="1">
        <p:scale>
          <a:sx n="112" d="100"/>
          <a:sy n="112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DDC9-4FAC-EF4B-8DDC-6A1E43F83435}" type="datetimeFigureOut">
              <a:rPr lang="fr-FR" smtClean="0"/>
              <a:t>30/05/2022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6A0E8-07E6-FF4A-B717-894CBA3EC6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800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94F6F4-2B54-554F-8C03-C905290CC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6782392-8FCA-CD4F-AD26-C3B0091CA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B4809A-2AF2-C044-AA1F-5928A450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B1D1-62E5-0E4A-BE1F-70571087DCD2}" type="datetime1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646126-2605-DD4A-93E4-F942172E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43FAF3-3B9B-F44C-AA95-E1386A1B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17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D4CA81-18FE-6246-94FA-549FF3F1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81835E-3C84-3D4A-B957-C60CFA1C2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208057-A3E5-6E49-A84F-683130F4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BBAF5-6206-E741-A684-A3CD4B90AB8B}" type="datetime1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32CD81-20AD-AC4F-ABBD-1F5D6C44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49836E-FF3B-B94F-BDB9-73322F68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623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F210650-C336-6E44-8726-F8D431A78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C7FEE1-A65A-A34F-91F9-B16CCB52E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F805CE-DFE8-E546-8F53-20AA6EAB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2DE7A-7760-7F49-9455-54E8775BF64B}" type="datetime1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20621D-7709-0347-A67C-AC68713A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0212D3-E3E8-624C-8925-61CE32002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90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4AD2A-77CF-A34C-8B4F-DC773928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63BB2D-FEF3-0F40-AEF8-8BCF97B32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3D0782-A9CA-4A49-A6E6-777AD9ED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3B27-284E-A049-81D0-50E537470B74}" type="datetime1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DF352F-9CA2-5F40-B5ED-6E84AC70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900457-2A80-A445-A6B3-CB2E19E4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53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B4CB70-57B5-FD46-B06F-2C5EF5F1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5DEB15-D4F3-C446-A50A-CD043EF86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B6ED3D-B82E-634D-9605-48ACD019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3A0C-03E6-B840-8B60-42B191366B26}" type="datetime1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B3CCA9-389E-9A41-8423-A4140D57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C62317-8D65-2F48-A5E6-6B80A1BE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41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427C2-2857-4F49-8AEC-645D7FAF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7B5A93-8F11-F143-A0A1-676226A33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6F59E7-32A4-6140-83A7-11C0520BD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A4F4D1-75A9-CE43-ADC6-3E850893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29F66-9D45-4B4A-AB90-D667D08CA457}" type="datetime1">
              <a:rPr lang="fr-FR" smtClean="0"/>
              <a:t>30/05/2022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BF9CF3-263E-2B47-BD10-35A583A2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BA2552-D545-AE41-A0FF-08336F546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58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ACB3A8-FB22-0B4D-AF96-05E1B760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D3B7E-53B1-1140-9DDB-EDE1BE830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B12B78-E5CC-4341-AEFB-80FFF37F9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2915B07-6AFD-D44F-9DB3-164F3F913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4DDE586-1317-294F-A989-1A24C3BC9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1678AE-268C-4A4A-83A3-A4B0E2E3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051A7-51DF-9F41-9015-38CF0FD79495}" type="datetime1">
              <a:rPr lang="fr-FR" smtClean="0"/>
              <a:t>30/05/2022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B93BD49-767C-3E4B-8F8A-659CEC69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CFDD96-10BC-EE42-BF2D-2DF89957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79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2BCD1-9E0D-4040-87CC-51AA9A43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B025FC-E514-B94B-96F5-107A7888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C601-0B6A-2C43-82C5-8928327E5E67}" type="datetime1">
              <a:rPr lang="fr-FR" smtClean="0"/>
              <a:t>30/05/2022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49040B-A4BC-9246-94EC-4C4460A7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EBC7D9-84E3-7A40-9BC8-A24E4C72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35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89FD94F-D454-9A48-A436-E6133AF3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510B-2F83-FB49-B669-4CCBFAFFDB7C}" type="datetime1">
              <a:rPr lang="fr-FR" smtClean="0"/>
              <a:t>30/05/2022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B52C063-1113-494F-82CC-1D8EDDE7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87B8E7-6377-E64A-BD32-F828AF6A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04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2F3938-65A2-2541-9D0C-227642EC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486E90-F75E-A948-AF17-873BB9C6F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83359C-FE28-DF44-8B52-245D9BD11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2A5B72-7FF2-8843-B2C4-96FE8573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F047-8F60-D246-A12A-F96F2116A855}" type="datetime1">
              <a:rPr lang="fr-FR" smtClean="0"/>
              <a:t>30/05/2022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822B00-9C7A-FA46-8656-8AB2A70E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C071B3-7BEC-7E4C-8D6A-C0B9202E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52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D0B7D-097F-A345-A2CC-E103FA3DC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87D3A31-1129-5B46-AA32-1B43483A7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8838CD2-313E-0B46-BF7C-89A064560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F00701A-1421-4241-BAE9-B89F62A2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8803C-7828-7B44-8F61-A673BF754925}" type="datetime1">
              <a:rPr lang="fr-FR" smtClean="0"/>
              <a:t>30/05/2022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994692-B4C8-7449-9529-C793CCA3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8C2880-F809-EC4C-BF9E-53EE432B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97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EAF9224-3787-6E47-81C7-3AFF3481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1055EE-01ED-FC4E-9421-D3771EAA3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53BE26-CD0B-3C4D-AB2D-CC73AB97D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F0F22-737C-5B47-87C9-D06072196173}" type="datetime1">
              <a:rPr lang="fr-FR" smtClean="0"/>
              <a:t>30/05/2022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742F9F-601F-E84A-9B01-086FDC773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F3D9E1-EB5C-694D-B139-BC18FBBB5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D7E43-0CAD-AA40-B26D-53E1F69DCF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21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2.png"/><Relationship Id="rId18" Type="http://schemas.microsoft.com/office/2007/relationships/hdphoto" Target="../media/hdphoto5.wdp"/><Relationship Id="rId3" Type="http://schemas.openxmlformats.org/officeDocument/2006/relationships/image" Target="../media/image8.png"/><Relationship Id="rId21" Type="http://schemas.openxmlformats.org/officeDocument/2006/relationships/image" Target="../media/image150.png"/><Relationship Id="rId7" Type="http://schemas.openxmlformats.org/officeDocument/2006/relationships/image" Target="../media/image70.png"/><Relationship Id="rId12" Type="http://schemas.microsoft.com/office/2007/relationships/hdphoto" Target="../media/hdphoto2.wdp"/><Relationship Id="rId17" Type="http://schemas.openxmlformats.org/officeDocument/2006/relationships/image" Target="../media/image14.png"/><Relationship Id="rId25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microsoft.com/office/2007/relationships/hdphoto" Target="../media/hdphoto4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1.png"/><Relationship Id="rId24" Type="http://schemas.openxmlformats.org/officeDocument/2006/relationships/image" Target="../media/image18.png"/><Relationship Id="rId5" Type="http://schemas.openxmlformats.org/officeDocument/2006/relationships/image" Target="../media/image51.png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10" Type="http://schemas.microsoft.com/office/2007/relationships/hdphoto" Target="../media/hdphoto1.wdp"/><Relationship Id="rId19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microsoft.com/office/2007/relationships/hdphoto" Target="../media/hdphoto3.wdp"/><Relationship Id="rId2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8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7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C0BE7-C810-3A4E-B74F-DB062569B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dirty="0" err="1"/>
              <a:t>TubeDETR</a:t>
            </a:r>
            <a:r>
              <a:rPr lang="fr-FR" sz="5400" dirty="0"/>
              <a:t>: </a:t>
            </a:r>
            <a:r>
              <a:rPr lang="fr-FR" sz="5400" dirty="0" err="1"/>
              <a:t>Spatio-Temporal</a:t>
            </a:r>
            <a:r>
              <a:rPr lang="fr-FR" sz="5400" dirty="0"/>
              <a:t> </a:t>
            </a:r>
            <a:r>
              <a:rPr lang="fr-FR" sz="5400" dirty="0" err="1"/>
              <a:t>Video</a:t>
            </a:r>
            <a:r>
              <a:rPr lang="fr-FR" sz="5400" dirty="0"/>
              <a:t> </a:t>
            </a:r>
            <a:r>
              <a:rPr lang="fr-FR" sz="5400" dirty="0" err="1"/>
              <a:t>Grounding</a:t>
            </a:r>
            <a:r>
              <a:rPr lang="fr-FR" sz="5400" dirty="0"/>
              <a:t> </a:t>
            </a:r>
            <a:r>
              <a:rPr lang="fr-FR" sz="5400" dirty="0" err="1"/>
              <a:t>with</a:t>
            </a:r>
            <a:r>
              <a:rPr lang="fr-FR" sz="5400" dirty="0"/>
              <a:t> Transformers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D79136-675D-9D4E-B70F-21059A66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1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03C6CE14-1586-01CF-A843-27C140C05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fr-FR" dirty="0"/>
              <a:t>Antoine Yang, Antoine </a:t>
            </a:r>
            <a:r>
              <a:rPr lang="fr-FR" dirty="0" err="1"/>
              <a:t>Miech</a:t>
            </a:r>
            <a:r>
              <a:rPr lang="fr-FR" dirty="0"/>
              <a:t>, Josef </a:t>
            </a:r>
            <a:r>
              <a:rPr lang="fr-FR" dirty="0" err="1"/>
              <a:t>Sivic</a:t>
            </a:r>
            <a:r>
              <a:rPr lang="fr-FR" dirty="0"/>
              <a:t>, Ivan Laptev, </a:t>
            </a:r>
            <a:r>
              <a:rPr lang="fr-FR" dirty="0" err="1"/>
              <a:t>Cordelia</a:t>
            </a:r>
            <a:r>
              <a:rPr lang="fr-FR" dirty="0"/>
              <a:t> Schmid</a:t>
            </a:r>
          </a:p>
          <a:p>
            <a:r>
              <a:rPr lang="fr-FR" dirty="0"/>
              <a:t>Project page: https://</a:t>
            </a:r>
            <a:r>
              <a:rPr lang="fr-FR" dirty="0" err="1"/>
              <a:t>antoyang.github.io</a:t>
            </a:r>
            <a:r>
              <a:rPr lang="fr-FR" dirty="0"/>
              <a:t>/</a:t>
            </a:r>
            <a:r>
              <a:rPr lang="fr-FR" dirty="0" err="1"/>
              <a:t>tubedetr.html</a:t>
            </a:r>
            <a:endParaRPr lang="fr-FR" dirty="0"/>
          </a:p>
          <a:p>
            <a:r>
              <a:rPr lang="fr-FR" dirty="0"/>
              <a:t>Paper: https://</a:t>
            </a:r>
            <a:r>
              <a:rPr lang="fr-FR" dirty="0" err="1"/>
              <a:t>arxiv.org</a:t>
            </a:r>
            <a:r>
              <a:rPr lang="fr-FR" dirty="0"/>
              <a:t>/abs/2203.16434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D76E33-4147-6481-8306-F4974F2F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9" y="5556999"/>
            <a:ext cx="2196113" cy="9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3DC10FC-03C3-C198-A8C3-196D6F35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726" y="5453069"/>
            <a:ext cx="2994788" cy="11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7CC99F3-7F03-92A8-B424-B3F8B29F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98" y="5519505"/>
            <a:ext cx="1993919" cy="9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eepMind · GitHub">
            <a:extLst>
              <a:ext uri="{FF2B5EF4-FFF2-40B4-BE49-F238E27FC236}">
                <a16:creationId xmlns:a16="http://schemas.microsoft.com/office/drawing/2014/main" id="{C8CB05F4-FFB6-C6EE-9208-AA776EC91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201" y="5522279"/>
            <a:ext cx="994186" cy="9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CC589B00-BA98-F703-8445-8113D92F6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235" y="205919"/>
            <a:ext cx="3919530" cy="89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FB171B6-C697-A6CD-2DC1-CE9F3FC1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8" y="2411412"/>
            <a:ext cx="11442700" cy="25908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5434F42-2A31-924E-85FF-9E9B1138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state of the art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BB227D2-80F8-0F47-B81E-4309E38DF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1575"/>
          </a:xfrm>
        </p:spPr>
        <p:txBody>
          <a:bodyPr/>
          <a:lstStyle/>
          <a:p>
            <a:r>
              <a:rPr lang="fr-FR" dirty="0"/>
              <a:t>State-of-the-art </a:t>
            </a:r>
            <a:r>
              <a:rPr lang="fr-FR" dirty="0" err="1"/>
              <a:t>results</a:t>
            </a:r>
            <a:r>
              <a:rPr lang="fr-FR" dirty="0"/>
              <a:t> on: </a:t>
            </a:r>
            <a:r>
              <a:rPr lang="fr-FR" dirty="0" err="1">
                <a:solidFill>
                  <a:srgbClr val="00B050"/>
                </a:solidFill>
              </a:rPr>
              <a:t>VidSTG</a:t>
            </a:r>
            <a:r>
              <a:rPr lang="fr-FR" dirty="0"/>
              <a:t> and </a:t>
            </a:r>
            <a:r>
              <a:rPr lang="fr-FR" dirty="0">
                <a:solidFill>
                  <a:srgbClr val="00B0F0"/>
                </a:solidFill>
              </a:rPr>
              <a:t>HC-STVG</a:t>
            </a:r>
            <a:r>
              <a:rPr lang="fr-FR" dirty="0"/>
              <a:t>.</a:t>
            </a:r>
            <a:endParaRPr lang="fr-FR" dirty="0">
              <a:solidFill>
                <a:srgbClr val="00B050"/>
              </a:solidFill>
            </a:endParaRP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6EE7E1-E121-1240-8D7D-33CA4D64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10</a:t>
            </a:fld>
            <a:endParaRPr lang="fr-FR"/>
          </a:p>
        </p:txBody>
      </p:sp>
      <p:sp>
        <p:nvSpPr>
          <p:cNvPr id="6" name="Cadre 5">
            <a:extLst>
              <a:ext uri="{FF2B5EF4-FFF2-40B4-BE49-F238E27FC236}">
                <a16:creationId xmlns:a16="http://schemas.microsoft.com/office/drawing/2014/main" id="{B9BA0982-F4F4-4841-BCC5-D5CE6A124264}"/>
              </a:ext>
            </a:extLst>
          </p:cNvPr>
          <p:cNvSpPr/>
          <p:nvPr/>
        </p:nvSpPr>
        <p:spPr>
          <a:xfrm>
            <a:off x="3793049" y="4391385"/>
            <a:ext cx="5321768" cy="333016"/>
          </a:xfrm>
          <a:prstGeom prst="frame">
            <a:avLst>
              <a:gd name="adj1" fmla="val 3407"/>
            </a:avLst>
          </a:prstGeom>
          <a:solidFill>
            <a:srgbClr val="00B0F0"/>
          </a:solidFill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4BEB7390-BF58-AB43-B0A1-0DF8755E7C60}"/>
              </a:ext>
            </a:extLst>
          </p:cNvPr>
          <p:cNvSpPr/>
          <p:nvPr/>
        </p:nvSpPr>
        <p:spPr>
          <a:xfrm>
            <a:off x="9128264" y="4391385"/>
            <a:ext cx="2238983" cy="333017"/>
          </a:xfrm>
          <a:prstGeom prst="frame">
            <a:avLst>
              <a:gd name="adj1" fmla="val 340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551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25000">
        <p:fade/>
      </p:transition>
    </mc:Choice>
    <mc:Fallback xmlns="">
      <p:transition spd="slow" advTm="2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9C0DC7E-69B9-DF46-8327-216450040C74}"/>
              </a:ext>
            </a:extLst>
          </p:cNvPr>
          <p:cNvSpPr/>
          <p:nvPr/>
        </p:nvSpPr>
        <p:spPr>
          <a:xfrm>
            <a:off x="838200" y="2889497"/>
            <a:ext cx="2718816" cy="107899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1DD1EB-5EB9-D946-9332-764C96DC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Qualitative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2EDEC9-BB49-4249-A669-79D70041F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fr-FR" b="1" dirty="0"/>
              <a:t>Interactive </a:t>
            </a:r>
            <a:r>
              <a:rPr lang="fr-FR" b="1" dirty="0" err="1"/>
              <a:t>Demo</a:t>
            </a:r>
            <a:r>
              <a:rPr lang="fr-FR" b="1" dirty="0"/>
              <a:t>: </a:t>
            </a:r>
            <a:r>
              <a:rPr lang="fr-FR" dirty="0"/>
              <a:t>http://</a:t>
            </a:r>
            <a:r>
              <a:rPr lang="fr-FR" dirty="0" err="1"/>
              <a:t>stvg.paris.inria.fr</a:t>
            </a:r>
            <a:r>
              <a:rPr lang="fr-FR" dirty="0"/>
              <a:t>/</a:t>
            </a:r>
          </a:p>
          <a:p>
            <a:r>
              <a:rPr lang="fr-FR" b="1" dirty="0" err="1"/>
              <a:t>Query</a:t>
            </a:r>
            <a:r>
              <a:rPr lang="fr-FR" b="1" dirty="0"/>
              <a:t>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beneath</a:t>
            </a:r>
            <a:r>
              <a:rPr lang="fr-FR" dirty="0"/>
              <a:t> the </a:t>
            </a:r>
            <a:r>
              <a:rPr lang="fr-FR" dirty="0" err="1"/>
              <a:t>adult</a:t>
            </a:r>
            <a:r>
              <a:rPr lang="fr-FR" dirty="0"/>
              <a:t> in the </a:t>
            </a:r>
            <a:r>
              <a:rPr lang="fr-FR" dirty="0" err="1"/>
              <a:t>snow</a:t>
            </a:r>
            <a:r>
              <a:rPr lang="fr-FR"/>
              <a:t>?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02CE84-1E6D-E741-A753-00873DD3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87D7E43-0CAD-AA40-B26D-53E1F69DCF56}" type="slidenum">
              <a:rPr lang="fr-FR" smtClean="0"/>
              <a:t>11</a:t>
            </a:fld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4383AE-5328-8A4C-A346-9D23C09EAE71}"/>
              </a:ext>
            </a:extLst>
          </p:cNvPr>
          <p:cNvSpPr/>
          <p:nvPr/>
        </p:nvSpPr>
        <p:spPr>
          <a:xfrm>
            <a:off x="932688" y="3049607"/>
            <a:ext cx="475488" cy="274320"/>
          </a:xfrm>
          <a:prstGeom prst="rect">
            <a:avLst/>
          </a:prstGeom>
          <a:solidFill>
            <a:srgbClr val="FAFF00"/>
          </a:solidFill>
          <a:ln>
            <a:solidFill>
              <a:srgbClr val="FA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036AD83-86D8-034A-840A-79EC96F6CF13}"/>
              </a:ext>
            </a:extLst>
          </p:cNvPr>
          <p:cNvSpPr txBox="1">
            <a:spLocks/>
          </p:cNvSpPr>
          <p:nvPr/>
        </p:nvSpPr>
        <p:spPr>
          <a:xfrm>
            <a:off x="1502664" y="2961151"/>
            <a:ext cx="1850136" cy="48780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>
                <a:solidFill>
                  <a:srgbClr val="FAFF00"/>
                </a:solidFill>
              </a:rPr>
              <a:t>TubeDETR</a:t>
            </a:r>
            <a:endParaRPr lang="fr-FR" dirty="0">
              <a:solidFill>
                <a:srgbClr val="FA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0757F0-6429-3E4C-A784-9BCE511FF94A}"/>
              </a:ext>
            </a:extLst>
          </p:cNvPr>
          <p:cNvSpPr/>
          <p:nvPr/>
        </p:nvSpPr>
        <p:spPr>
          <a:xfrm>
            <a:off x="932688" y="3537414"/>
            <a:ext cx="475488" cy="274320"/>
          </a:xfrm>
          <a:prstGeom prst="rect">
            <a:avLst/>
          </a:prstGeom>
          <a:solidFill>
            <a:srgbClr val="2FFF00"/>
          </a:solidFill>
          <a:ln>
            <a:solidFill>
              <a:srgbClr val="2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4DF8EA0-9600-C741-9564-5A9B29AF3F56}"/>
              </a:ext>
            </a:extLst>
          </p:cNvPr>
          <p:cNvSpPr txBox="1">
            <a:spLocks/>
          </p:cNvSpPr>
          <p:nvPr/>
        </p:nvSpPr>
        <p:spPr>
          <a:xfrm>
            <a:off x="1502664" y="3448958"/>
            <a:ext cx="2255520" cy="59585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>
                <a:solidFill>
                  <a:srgbClr val="2FFF00"/>
                </a:solidFill>
              </a:rPr>
              <a:t>Ground Truth</a:t>
            </a:r>
          </a:p>
        </p:txBody>
      </p:sp>
      <p:pic>
        <p:nvPicPr>
          <p:cNvPr id="5" name="10002.mp4" descr="10002.mp4">
            <a:hlinkClick r:id="" action="ppaction://media"/>
            <a:extLst>
              <a:ext uri="{FF2B5EF4-FFF2-40B4-BE49-F238E27FC236}">
                <a16:creationId xmlns:a16="http://schemas.microsoft.com/office/drawing/2014/main" id="{BD14516B-45D5-4964-67E5-50AD90F74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3501" y="2889497"/>
            <a:ext cx="4300853" cy="32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B0092-702F-A544-BC06-F8C08ADE1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Spatio-Temporal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Grounding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3BD87B-83AE-184E-ACF3-A58A11CF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2</a:t>
            </a:fld>
            <a:endParaRPr lang="fr-FR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1DC0616-0A06-474B-8B5E-A3DDD4A1C97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117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Input </a:t>
            </a:r>
            <a:r>
              <a:rPr lang="fr-FR" b="1" dirty="0" err="1"/>
              <a:t>text</a:t>
            </a:r>
            <a:r>
              <a:rPr lang="fr-FR" b="1" dirty="0"/>
              <a:t> </a:t>
            </a:r>
            <a:r>
              <a:rPr lang="fr-FR" b="1" dirty="0" err="1"/>
              <a:t>query</a:t>
            </a:r>
            <a:r>
              <a:rPr lang="fr-FR" b="1" dirty="0"/>
              <a:t>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the </a:t>
            </a:r>
            <a:r>
              <a:rPr lang="fr-FR" dirty="0" err="1"/>
              <a:t>adult</a:t>
            </a:r>
            <a:r>
              <a:rPr lang="fr-FR" dirty="0"/>
              <a:t> ride in the </a:t>
            </a:r>
            <a:r>
              <a:rPr lang="fr-FR" dirty="0" err="1"/>
              <a:t>playground</a:t>
            </a:r>
            <a:r>
              <a:rPr lang="fr-FR" dirty="0"/>
              <a:t>?</a:t>
            </a:r>
          </a:p>
          <a:p>
            <a:r>
              <a:rPr lang="fr-FR" b="1" dirty="0"/>
              <a:t>Output </a:t>
            </a:r>
            <a:r>
              <a:rPr lang="fr-FR" b="1" dirty="0" err="1"/>
              <a:t>spatio-temporal</a:t>
            </a:r>
            <a:r>
              <a:rPr lang="fr-FR" b="1" dirty="0"/>
              <a:t> tube:</a:t>
            </a:r>
          </a:p>
        </p:txBody>
      </p:sp>
      <p:pic>
        <p:nvPicPr>
          <p:cNvPr id="12" name="7943.mp4" descr="7943.mp4">
            <a:hlinkClick r:id="" action="ppaction://media"/>
            <a:extLst>
              <a:ext uri="{FF2B5EF4-FFF2-40B4-BE49-F238E27FC236}">
                <a16:creationId xmlns:a16="http://schemas.microsoft.com/office/drawing/2014/main" id="{21A9D9DB-C021-E243-BCEC-55B5716E1B1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5576" y="2974895"/>
            <a:ext cx="6000848" cy="3363666"/>
          </a:xfrm>
        </p:spPr>
      </p:pic>
    </p:spTree>
    <p:extLst>
      <p:ext uri="{BB962C8B-B14F-4D97-AF65-F5344CB8AC3E}">
        <p14:creationId xmlns:p14="http://schemas.microsoft.com/office/powerpoint/2010/main" val="29678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itre 1">
            <a:extLst>
              <a:ext uri="{FF2B5EF4-FFF2-40B4-BE49-F238E27FC236}">
                <a16:creationId xmlns:a16="http://schemas.microsoft.com/office/drawing/2014/main" id="{7175C4CF-1F62-A344-8AAD-81D52091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 err="1"/>
              <a:t>TubeDETR</a:t>
            </a:r>
            <a:r>
              <a:rPr lang="fr-FR" dirty="0"/>
              <a:t> Architecture </a:t>
            </a:r>
            <a:r>
              <a:rPr lang="fr-FR" dirty="0" err="1"/>
              <a:t>Overview</a:t>
            </a:r>
            <a:endParaRPr lang="fr-FR" dirty="0"/>
          </a:p>
        </p:txBody>
      </p:sp>
      <p:cxnSp>
        <p:nvCxnSpPr>
          <p:cNvPr id="274" name="Connecteur droit avec flèche 273">
            <a:extLst>
              <a:ext uri="{FF2B5EF4-FFF2-40B4-BE49-F238E27FC236}">
                <a16:creationId xmlns:a16="http://schemas.microsoft.com/office/drawing/2014/main" id="{37FD54F3-E616-6B46-833C-62E0F93DB2DC}"/>
              </a:ext>
            </a:extLst>
          </p:cNvPr>
          <p:cNvCxnSpPr>
            <a:cxnSpLocks/>
          </p:cNvCxnSpPr>
          <p:nvPr/>
        </p:nvCxnSpPr>
        <p:spPr>
          <a:xfrm>
            <a:off x="4636119" y="5792853"/>
            <a:ext cx="562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Connecteur droit avec flèche 274">
            <a:extLst>
              <a:ext uri="{FF2B5EF4-FFF2-40B4-BE49-F238E27FC236}">
                <a16:creationId xmlns:a16="http://schemas.microsoft.com/office/drawing/2014/main" id="{67721E03-C454-384B-8564-308FF892F8D5}"/>
              </a:ext>
            </a:extLst>
          </p:cNvPr>
          <p:cNvCxnSpPr>
            <a:cxnSpLocks/>
          </p:cNvCxnSpPr>
          <p:nvPr/>
        </p:nvCxnSpPr>
        <p:spPr>
          <a:xfrm>
            <a:off x="4625187" y="3751310"/>
            <a:ext cx="559904" cy="1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6" name="Picture 1" descr="page1image37860480">
            <a:extLst>
              <a:ext uri="{FF2B5EF4-FFF2-40B4-BE49-F238E27FC236}">
                <a16:creationId xmlns:a16="http://schemas.microsoft.com/office/drawing/2014/main" id="{8EB178D1-598A-8348-84BF-59987C936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05279" y="866623"/>
            <a:ext cx="14958075" cy="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7" name="Connecteur droit avec flèche 276">
            <a:extLst>
              <a:ext uri="{FF2B5EF4-FFF2-40B4-BE49-F238E27FC236}">
                <a16:creationId xmlns:a16="http://schemas.microsoft.com/office/drawing/2014/main" id="{5186F8CF-3A99-0342-B972-162738C8E3EB}"/>
              </a:ext>
            </a:extLst>
          </p:cNvPr>
          <p:cNvCxnSpPr>
            <a:cxnSpLocks/>
          </p:cNvCxnSpPr>
          <p:nvPr/>
        </p:nvCxnSpPr>
        <p:spPr>
          <a:xfrm>
            <a:off x="1944376" y="2164378"/>
            <a:ext cx="1800625" cy="1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8" name="Picture 5" descr="page1image38094144">
            <a:extLst>
              <a:ext uri="{FF2B5EF4-FFF2-40B4-BE49-F238E27FC236}">
                <a16:creationId xmlns:a16="http://schemas.microsoft.com/office/drawing/2014/main" id="{08F680DE-360E-174A-9C85-C204A688C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1908" y="2894032"/>
            <a:ext cx="4264501" cy="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6" descr="page1image38092992">
            <a:extLst>
              <a:ext uri="{FF2B5EF4-FFF2-40B4-BE49-F238E27FC236}">
                <a16:creationId xmlns:a16="http://schemas.microsoft.com/office/drawing/2014/main" id="{320ABD2C-39C9-2C46-BCF2-83D1D3B20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746" y="2894032"/>
            <a:ext cx="11979" cy="3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7" descr="page1image38093760">
            <a:extLst>
              <a:ext uri="{FF2B5EF4-FFF2-40B4-BE49-F238E27FC236}">
                <a16:creationId xmlns:a16="http://schemas.microsoft.com/office/drawing/2014/main" id="{B1D163D5-9DA8-CA47-8B75-DC181B80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746" y="2894032"/>
            <a:ext cx="11979" cy="3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9" descr="page1image38094144">
            <a:extLst>
              <a:ext uri="{FF2B5EF4-FFF2-40B4-BE49-F238E27FC236}">
                <a16:creationId xmlns:a16="http://schemas.microsoft.com/office/drawing/2014/main" id="{F1AD3DD6-7DC0-D44C-AE9B-EB0540C7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1908" y="2894032"/>
            <a:ext cx="4264501" cy="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10" descr="page1image38092992">
            <a:extLst>
              <a:ext uri="{FF2B5EF4-FFF2-40B4-BE49-F238E27FC236}">
                <a16:creationId xmlns:a16="http://schemas.microsoft.com/office/drawing/2014/main" id="{55BB1A3C-A522-1144-B0CC-A5D588F7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746" y="2894032"/>
            <a:ext cx="11979" cy="3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3" name="Picture 11" descr="page1image38093760">
            <a:extLst>
              <a:ext uri="{FF2B5EF4-FFF2-40B4-BE49-F238E27FC236}">
                <a16:creationId xmlns:a16="http://schemas.microsoft.com/office/drawing/2014/main" id="{8ED935D7-26E3-134F-BD92-1548D79D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746" y="2894032"/>
            <a:ext cx="11979" cy="3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13" descr="page1image38094144">
            <a:extLst>
              <a:ext uri="{FF2B5EF4-FFF2-40B4-BE49-F238E27FC236}">
                <a16:creationId xmlns:a16="http://schemas.microsoft.com/office/drawing/2014/main" id="{4DB3AE8E-DA6B-B24E-902C-5DE4FCED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1908" y="2894032"/>
            <a:ext cx="4264501" cy="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14" descr="page1image38092992">
            <a:extLst>
              <a:ext uri="{FF2B5EF4-FFF2-40B4-BE49-F238E27FC236}">
                <a16:creationId xmlns:a16="http://schemas.microsoft.com/office/drawing/2014/main" id="{DBB974F2-47A8-7240-A963-09A5575AA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746" y="2894032"/>
            <a:ext cx="11979" cy="3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" name="Picture 15" descr="page1image38093760">
            <a:extLst>
              <a:ext uri="{FF2B5EF4-FFF2-40B4-BE49-F238E27FC236}">
                <a16:creationId xmlns:a16="http://schemas.microsoft.com/office/drawing/2014/main" id="{5EC8AE8B-7625-814C-9AFE-461EA6B51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8746" y="2894032"/>
            <a:ext cx="11979" cy="363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" name="Picture 17" descr="page1image38094144">
            <a:extLst>
              <a:ext uri="{FF2B5EF4-FFF2-40B4-BE49-F238E27FC236}">
                <a16:creationId xmlns:a16="http://schemas.microsoft.com/office/drawing/2014/main" id="{206D1931-D70A-6541-BC68-AD92B94D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1908" y="2894032"/>
            <a:ext cx="4264501" cy="1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" name="Rectangle 287">
            <a:extLst>
              <a:ext uri="{FF2B5EF4-FFF2-40B4-BE49-F238E27FC236}">
                <a16:creationId xmlns:a16="http://schemas.microsoft.com/office/drawing/2014/main" id="{4AA5B657-EF49-D740-A08A-A3F014F05B16}"/>
              </a:ext>
            </a:extLst>
          </p:cNvPr>
          <p:cNvSpPr/>
          <p:nvPr/>
        </p:nvSpPr>
        <p:spPr>
          <a:xfrm>
            <a:off x="5185091" y="2785028"/>
            <a:ext cx="1118156" cy="1799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Video-Text</a:t>
            </a:r>
            <a:endParaRPr lang="fr-FR" sz="1400" dirty="0"/>
          </a:p>
          <a:p>
            <a:pPr algn="ctr"/>
            <a:r>
              <a:rPr lang="fr-FR" sz="1400" dirty="0"/>
              <a:t>Encoder</a:t>
            </a:r>
          </a:p>
        </p:txBody>
      </p:sp>
      <p:cxnSp>
        <p:nvCxnSpPr>
          <p:cNvPr id="289" name="Connecteur droit avec flèche 288">
            <a:extLst>
              <a:ext uri="{FF2B5EF4-FFF2-40B4-BE49-F238E27FC236}">
                <a16:creationId xmlns:a16="http://schemas.microsoft.com/office/drawing/2014/main" id="{858899EC-6392-1F4C-A76A-EC177B51DBC9}"/>
              </a:ext>
            </a:extLst>
          </p:cNvPr>
          <p:cNvCxnSpPr>
            <a:cxnSpLocks/>
            <a:stCxn id="348" idx="2"/>
            <a:endCxn id="290" idx="1"/>
          </p:cNvCxnSpPr>
          <p:nvPr/>
        </p:nvCxnSpPr>
        <p:spPr>
          <a:xfrm>
            <a:off x="7398775" y="4774866"/>
            <a:ext cx="344611" cy="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0" name="Rectangle 289">
            <a:extLst>
              <a:ext uri="{FF2B5EF4-FFF2-40B4-BE49-F238E27FC236}">
                <a16:creationId xmlns:a16="http://schemas.microsoft.com/office/drawing/2014/main" id="{642017B1-D4D1-A243-8035-0FC1D4A21261}"/>
              </a:ext>
            </a:extLst>
          </p:cNvPr>
          <p:cNvSpPr/>
          <p:nvPr/>
        </p:nvSpPr>
        <p:spPr>
          <a:xfrm>
            <a:off x="7743386" y="3859986"/>
            <a:ext cx="1433270" cy="18304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sz="1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1" name="ZoneTexte 290">
            <a:extLst>
              <a:ext uri="{FF2B5EF4-FFF2-40B4-BE49-F238E27FC236}">
                <a16:creationId xmlns:a16="http://schemas.microsoft.com/office/drawing/2014/main" id="{354B89A9-1195-7144-BF2A-A8041C6F6B4C}"/>
              </a:ext>
            </a:extLst>
          </p:cNvPr>
          <p:cNvSpPr txBox="1"/>
          <p:nvPr/>
        </p:nvSpPr>
        <p:spPr>
          <a:xfrm>
            <a:off x="7929453" y="4479297"/>
            <a:ext cx="102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Space</a:t>
            </a:r>
            <a:r>
              <a:rPr lang="fr-FR" sz="1400" dirty="0"/>
              <a:t>-Time</a:t>
            </a:r>
          </a:p>
          <a:p>
            <a:pPr algn="ctr"/>
            <a:r>
              <a:rPr lang="fr-FR" sz="1400" dirty="0" err="1"/>
              <a:t>Decoder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ZoneTexte 291">
                <a:extLst>
                  <a:ext uri="{FF2B5EF4-FFF2-40B4-BE49-F238E27FC236}">
                    <a16:creationId xmlns:a16="http://schemas.microsoft.com/office/drawing/2014/main" id="{CB91C902-AD3D-DB45-97EF-B13037236832}"/>
                  </a:ext>
                </a:extLst>
              </p:cNvPr>
              <p:cNvSpPr txBox="1"/>
              <p:nvPr/>
            </p:nvSpPr>
            <p:spPr>
              <a:xfrm>
                <a:off x="3728129" y="1688655"/>
                <a:ext cx="19806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Text </a:t>
                </a:r>
                <a:r>
                  <a:rPr lang="fr-FR" sz="1400" dirty="0" err="1"/>
                  <a:t>features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FR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292" name="ZoneTexte 291">
                <a:extLst>
                  <a:ext uri="{FF2B5EF4-FFF2-40B4-BE49-F238E27FC236}">
                    <a16:creationId xmlns:a16="http://schemas.microsoft.com/office/drawing/2014/main" id="{CB91C902-AD3D-DB45-97EF-B1303723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129" y="1688655"/>
                <a:ext cx="1980694" cy="307777"/>
              </a:xfrm>
              <a:prstGeom prst="rect">
                <a:avLst/>
              </a:prstGeom>
              <a:blipFill>
                <a:blip r:embed="rId5"/>
                <a:stretch>
                  <a:fillRect l="-1274" b="-2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ZoneTexte 292">
            <a:extLst>
              <a:ext uri="{FF2B5EF4-FFF2-40B4-BE49-F238E27FC236}">
                <a16:creationId xmlns:a16="http://schemas.microsoft.com/office/drawing/2014/main" id="{84C5D56F-A0E3-A249-B75A-AFBA53519ACE}"/>
              </a:ext>
            </a:extLst>
          </p:cNvPr>
          <p:cNvSpPr txBox="1"/>
          <p:nvPr/>
        </p:nvSpPr>
        <p:spPr>
          <a:xfrm>
            <a:off x="10548276" y="1820504"/>
            <a:ext cx="164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Predicted</a:t>
            </a:r>
            <a:r>
              <a:rPr lang="fr-FR" sz="1400" dirty="0"/>
              <a:t> </a:t>
            </a:r>
            <a:r>
              <a:rPr lang="fr-FR" sz="1400" dirty="0" err="1"/>
              <a:t>spatio-temporal</a:t>
            </a:r>
            <a:r>
              <a:rPr lang="fr-FR" sz="1400" dirty="0"/>
              <a:t> tube</a:t>
            </a: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81000047-69F9-9C45-9BC4-970C8A96FFBA}"/>
              </a:ext>
            </a:extLst>
          </p:cNvPr>
          <p:cNvSpPr/>
          <p:nvPr/>
        </p:nvSpPr>
        <p:spPr>
          <a:xfrm>
            <a:off x="7740169" y="5885748"/>
            <a:ext cx="169780" cy="19271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solidFill>
                <a:srgbClr val="FF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ZoneTexte 294">
                <a:extLst>
                  <a:ext uri="{FF2B5EF4-FFF2-40B4-BE49-F238E27FC236}">
                    <a16:creationId xmlns:a16="http://schemas.microsoft.com/office/drawing/2014/main" id="{4B1ED689-9F04-A54D-B7F3-70A91D13DE71}"/>
                  </a:ext>
                </a:extLst>
              </p:cNvPr>
              <p:cNvSpPr txBox="1"/>
              <p:nvPr/>
            </p:nvSpPr>
            <p:spPr>
              <a:xfrm>
                <a:off x="7673054" y="6097635"/>
                <a:ext cx="1873960" cy="311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time </a:t>
                </a:r>
                <a:r>
                  <a:rPr lang="fr-FR" sz="1400" dirty="0" err="1"/>
                  <a:t>queries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fr-FR" sz="14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fr-FR" sz="14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14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fr-FR" sz="1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fr-FR" sz="1400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fr-FR" sz="14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1400" i="1" dirty="0" err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295" name="ZoneTexte 294">
                <a:extLst>
                  <a:ext uri="{FF2B5EF4-FFF2-40B4-BE49-F238E27FC236}">
                    <a16:creationId xmlns:a16="http://schemas.microsoft.com/office/drawing/2014/main" id="{4B1ED689-9F04-A54D-B7F3-70A91D13D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054" y="6097635"/>
                <a:ext cx="1873960" cy="311432"/>
              </a:xfrm>
              <a:prstGeom prst="rect">
                <a:avLst/>
              </a:prstGeom>
              <a:blipFill>
                <a:blip r:embed="rId6"/>
                <a:stretch>
                  <a:fillRect l="-1351" t="-4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Rectangle 295">
            <a:extLst>
              <a:ext uri="{FF2B5EF4-FFF2-40B4-BE49-F238E27FC236}">
                <a16:creationId xmlns:a16="http://schemas.microsoft.com/office/drawing/2014/main" id="{C8A6202C-D238-6546-B008-AD2EDCA205FE}"/>
              </a:ext>
            </a:extLst>
          </p:cNvPr>
          <p:cNvSpPr/>
          <p:nvPr/>
        </p:nvSpPr>
        <p:spPr>
          <a:xfrm>
            <a:off x="8164445" y="5885748"/>
            <a:ext cx="169780" cy="192712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B49A5A40-F8B0-0844-88C5-666916A426E2}"/>
              </a:ext>
            </a:extLst>
          </p:cNvPr>
          <p:cNvSpPr/>
          <p:nvPr/>
        </p:nvSpPr>
        <p:spPr>
          <a:xfrm>
            <a:off x="8585274" y="5885748"/>
            <a:ext cx="169780" cy="1927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27A1FDDD-485F-1A41-8F41-598397AF6702}"/>
              </a:ext>
            </a:extLst>
          </p:cNvPr>
          <p:cNvSpPr/>
          <p:nvPr/>
        </p:nvSpPr>
        <p:spPr>
          <a:xfrm>
            <a:off x="9006881" y="5885748"/>
            <a:ext cx="169780" cy="1927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solidFill>
                <a:schemeClr val="accent2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4DFB4A4-B7C5-7840-B4C6-D749FAAA3C4D}"/>
              </a:ext>
            </a:extLst>
          </p:cNvPr>
          <p:cNvSpPr/>
          <p:nvPr/>
        </p:nvSpPr>
        <p:spPr>
          <a:xfrm>
            <a:off x="7740169" y="3477232"/>
            <a:ext cx="169780" cy="19271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solidFill>
                <a:srgbClr val="FF00FF"/>
              </a:solidFill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AA920328-5F65-0240-B77B-8F3E6C6AA448}"/>
              </a:ext>
            </a:extLst>
          </p:cNvPr>
          <p:cNvSpPr/>
          <p:nvPr/>
        </p:nvSpPr>
        <p:spPr>
          <a:xfrm>
            <a:off x="8165655" y="3477232"/>
            <a:ext cx="169780" cy="192712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D3AAD66-E61E-0E46-9D90-4834170100DC}"/>
              </a:ext>
            </a:extLst>
          </p:cNvPr>
          <p:cNvSpPr/>
          <p:nvPr/>
        </p:nvSpPr>
        <p:spPr>
          <a:xfrm>
            <a:off x="8583116" y="3477232"/>
            <a:ext cx="169780" cy="19271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F1A2229B-EAC9-D34B-BE34-257F04E158B9}"/>
              </a:ext>
            </a:extLst>
          </p:cNvPr>
          <p:cNvSpPr/>
          <p:nvPr/>
        </p:nvSpPr>
        <p:spPr>
          <a:xfrm>
            <a:off x="9003918" y="3477232"/>
            <a:ext cx="169780" cy="1927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cxnSp>
        <p:nvCxnSpPr>
          <p:cNvPr id="303" name="Connecteur droit avec flèche 302">
            <a:extLst>
              <a:ext uri="{FF2B5EF4-FFF2-40B4-BE49-F238E27FC236}">
                <a16:creationId xmlns:a16="http://schemas.microsoft.com/office/drawing/2014/main" id="{5BD18B87-29FA-844F-AFDF-C11B06843DB9}"/>
              </a:ext>
            </a:extLst>
          </p:cNvPr>
          <p:cNvCxnSpPr>
            <a:cxnSpLocks/>
            <a:stCxn id="294" idx="0"/>
          </p:cNvCxnSpPr>
          <p:nvPr/>
        </p:nvCxnSpPr>
        <p:spPr>
          <a:xfrm flipV="1">
            <a:off x="7825055" y="5699960"/>
            <a:ext cx="0" cy="1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4" name="Connecteur droit avec flèche 303">
            <a:extLst>
              <a:ext uri="{FF2B5EF4-FFF2-40B4-BE49-F238E27FC236}">
                <a16:creationId xmlns:a16="http://schemas.microsoft.com/office/drawing/2014/main" id="{A3B7E41E-BDE3-1F4B-9CF7-DFFE5FE32CB7}"/>
              </a:ext>
            </a:extLst>
          </p:cNvPr>
          <p:cNvCxnSpPr>
            <a:cxnSpLocks/>
          </p:cNvCxnSpPr>
          <p:nvPr/>
        </p:nvCxnSpPr>
        <p:spPr>
          <a:xfrm flipV="1">
            <a:off x="8247609" y="5699960"/>
            <a:ext cx="0" cy="1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Connecteur droit avec flèche 304">
            <a:extLst>
              <a:ext uri="{FF2B5EF4-FFF2-40B4-BE49-F238E27FC236}">
                <a16:creationId xmlns:a16="http://schemas.microsoft.com/office/drawing/2014/main" id="{083B80C4-F08F-474D-A967-645E1327A148}"/>
              </a:ext>
            </a:extLst>
          </p:cNvPr>
          <p:cNvCxnSpPr>
            <a:cxnSpLocks/>
          </p:cNvCxnSpPr>
          <p:nvPr/>
        </p:nvCxnSpPr>
        <p:spPr>
          <a:xfrm flipV="1">
            <a:off x="8666712" y="5699960"/>
            <a:ext cx="0" cy="1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6" name="Connecteur droit avec flèche 305">
            <a:extLst>
              <a:ext uri="{FF2B5EF4-FFF2-40B4-BE49-F238E27FC236}">
                <a16:creationId xmlns:a16="http://schemas.microsoft.com/office/drawing/2014/main" id="{7E34B31E-2823-544E-BF1F-26F17392D348}"/>
              </a:ext>
            </a:extLst>
          </p:cNvPr>
          <p:cNvCxnSpPr>
            <a:cxnSpLocks/>
          </p:cNvCxnSpPr>
          <p:nvPr/>
        </p:nvCxnSpPr>
        <p:spPr>
          <a:xfrm flipV="1">
            <a:off x="9098246" y="5699960"/>
            <a:ext cx="0" cy="1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7" name="Connecteur droit avec flèche 306">
            <a:extLst>
              <a:ext uri="{FF2B5EF4-FFF2-40B4-BE49-F238E27FC236}">
                <a16:creationId xmlns:a16="http://schemas.microsoft.com/office/drawing/2014/main" id="{C0DE7515-1D8C-6442-AF0E-3D5321C665DC}"/>
              </a:ext>
            </a:extLst>
          </p:cNvPr>
          <p:cNvCxnSpPr>
            <a:cxnSpLocks/>
          </p:cNvCxnSpPr>
          <p:nvPr/>
        </p:nvCxnSpPr>
        <p:spPr>
          <a:xfrm flipV="1">
            <a:off x="7825055" y="3661869"/>
            <a:ext cx="0" cy="1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Connecteur droit avec flèche 307">
            <a:extLst>
              <a:ext uri="{FF2B5EF4-FFF2-40B4-BE49-F238E27FC236}">
                <a16:creationId xmlns:a16="http://schemas.microsoft.com/office/drawing/2014/main" id="{9EA6DF8E-37EC-F64C-9DE4-2144F32CD2EF}"/>
              </a:ext>
            </a:extLst>
          </p:cNvPr>
          <p:cNvCxnSpPr>
            <a:cxnSpLocks/>
          </p:cNvCxnSpPr>
          <p:nvPr/>
        </p:nvCxnSpPr>
        <p:spPr>
          <a:xfrm flipV="1">
            <a:off x="8248815" y="3661869"/>
            <a:ext cx="0" cy="1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9" name="Connecteur droit avec flèche 308">
            <a:extLst>
              <a:ext uri="{FF2B5EF4-FFF2-40B4-BE49-F238E27FC236}">
                <a16:creationId xmlns:a16="http://schemas.microsoft.com/office/drawing/2014/main" id="{A12361B1-11FA-C045-B7BA-25261D7C4FF5}"/>
              </a:ext>
            </a:extLst>
          </p:cNvPr>
          <p:cNvCxnSpPr>
            <a:cxnSpLocks/>
          </p:cNvCxnSpPr>
          <p:nvPr/>
        </p:nvCxnSpPr>
        <p:spPr>
          <a:xfrm flipV="1">
            <a:off x="8652899" y="3661869"/>
            <a:ext cx="0" cy="1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0" name="Connecteur droit avec flèche 309">
            <a:extLst>
              <a:ext uri="{FF2B5EF4-FFF2-40B4-BE49-F238E27FC236}">
                <a16:creationId xmlns:a16="http://schemas.microsoft.com/office/drawing/2014/main" id="{73B203DB-887D-5246-B7A5-F097A4932834}"/>
              </a:ext>
            </a:extLst>
          </p:cNvPr>
          <p:cNvCxnSpPr>
            <a:cxnSpLocks/>
          </p:cNvCxnSpPr>
          <p:nvPr/>
        </p:nvCxnSpPr>
        <p:spPr>
          <a:xfrm flipV="1">
            <a:off x="9083627" y="3661869"/>
            <a:ext cx="0" cy="18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ZoneTexte 310">
                <a:extLst>
                  <a:ext uri="{FF2B5EF4-FFF2-40B4-BE49-F238E27FC236}">
                    <a16:creationId xmlns:a16="http://schemas.microsoft.com/office/drawing/2014/main" id="{AFB6EE77-36AB-5D44-A1DC-90D15B451008}"/>
                  </a:ext>
                </a:extLst>
              </p:cNvPr>
              <p:cNvSpPr txBox="1"/>
              <p:nvPr/>
            </p:nvSpPr>
            <p:spPr>
              <a:xfrm>
                <a:off x="8984673" y="1823220"/>
                <a:ext cx="1008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/>
                  <a:t>Predicted </a:t>
                </a:r>
                <a:r>
                  <a:rPr lang="fr-FR" sz="1400" dirty="0" err="1"/>
                  <a:t>start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acc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311" name="ZoneTexte 310">
                <a:extLst>
                  <a:ext uri="{FF2B5EF4-FFF2-40B4-BE49-F238E27FC236}">
                    <a16:creationId xmlns:a16="http://schemas.microsoft.com/office/drawing/2014/main" id="{AFB6EE77-36AB-5D44-A1DC-90D15B451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673" y="1823220"/>
                <a:ext cx="1008884" cy="523220"/>
              </a:xfrm>
              <a:prstGeom prst="rect">
                <a:avLst/>
              </a:prstGeom>
              <a:blipFill>
                <a:blip r:embed="rId7"/>
                <a:stretch>
                  <a:fillRect t="-2381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ZoneTexte 311">
                <a:extLst>
                  <a:ext uri="{FF2B5EF4-FFF2-40B4-BE49-F238E27FC236}">
                    <a16:creationId xmlns:a16="http://schemas.microsoft.com/office/drawing/2014/main" id="{12C30061-3DDA-EA46-A32F-B906CBA9DFFC}"/>
                  </a:ext>
                </a:extLst>
              </p:cNvPr>
              <p:cNvSpPr txBox="1"/>
              <p:nvPr/>
            </p:nvSpPr>
            <p:spPr>
              <a:xfrm>
                <a:off x="9775326" y="1821862"/>
                <a:ext cx="9762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 err="1"/>
                  <a:t>Predicted</a:t>
                </a:r>
                <a:r>
                  <a:rPr lang="fr-FR" sz="1400" dirty="0"/>
                  <a:t> end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acc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312" name="ZoneTexte 311">
                <a:extLst>
                  <a:ext uri="{FF2B5EF4-FFF2-40B4-BE49-F238E27FC236}">
                    <a16:creationId xmlns:a16="http://schemas.microsoft.com/office/drawing/2014/main" id="{12C30061-3DDA-EA46-A32F-B906CBA9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326" y="1821862"/>
                <a:ext cx="976243" cy="523220"/>
              </a:xfrm>
              <a:prstGeom prst="rect">
                <a:avLst/>
              </a:prstGeom>
              <a:blipFill>
                <a:blip r:embed="rId8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3" name="Flèche vers la droite 312">
            <a:extLst>
              <a:ext uri="{FF2B5EF4-FFF2-40B4-BE49-F238E27FC236}">
                <a16:creationId xmlns:a16="http://schemas.microsoft.com/office/drawing/2014/main" id="{268B7367-5D41-214A-A962-5F09956463CB}"/>
              </a:ext>
            </a:extLst>
          </p:cNvPr>
          <p:cNvSpPr/>
          <p:nvPr/>
        </p:nvSpPr>
        <p:spPr>
          <a:xfrm rot="5400000" flipV="1">
            <a:off x="7457856" y="4555864"/>
            <a:ext cx="4255963" cy="9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76567BC-0E29-034F-93B6-006E54EA631D}"/>
              </a:ext>
            </a:extLst>
          </p:cNvPr>
          <p:cNvSpPr/>
          <p:nvPr/>
        </p:nvSpPr>
        <p:spPr>
          <a:xfrm rot="5400000">
            <a:off x="9507495" y="3033295"/>
            <a:ext cx="375538" cy="1601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D585777A-E915-2844-A1BF-DB34E7B474CC}"/>
              </a:ext>
            </a:extLst>
          </p:cNvPr>
          <p:cNvSpPr/>
          <p:nvPr/>
        </p:nvSpPr>
        <p:spPr>
          <a:xfrm rot="5400000">
            <a:off x="9496647" y="6146721"/>
            <a:ext cx="375538" cy="1393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316" name="Image 315">
            <a:extLst>
              <a:ext uri="{FF2B5EF4-FFF2-40B4-BE49-F238E27FC236}">
                <a16:creationId xmlns:a16="http://schemas.microsoft.com/office/drawing/2014/main" id="{E7D094BC-BCE2-3C4F-BE12-1BAA9151EC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2305" r="10624"/>
          <a:stretch/>
        </p:blipFill>
        <p:spPr>
          <a:xfrm>
            <a:off x="367733" y="5856701"/>
            <a:ext cx="895892" cy="751076"/>
          </a:xfrm>
          <a:prstGeom prst="rect">
            <a:avLst/>
          </a:prstGeom>
        </p:spPr>
      </p:pic>
      <p:pic>
        <p:nvPicPr>
          <p:cNvPr id="317" name="Image 316">
            <a:extLst>
              <a:ext uri="{FF2B5EF4-FFF2-40B4-BE49-F238E27FC236}">
                <a16:creationId xmlns:a16="http://schemas.microsoft.com/office/drawing/2014/main" id="{25C823D3-F793-2140-9D84-54BF8072E32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2563"/>
          <a:stretch/>
        </p:blipFill>
        <p:spPr>
          <a:xfrm>
            <a:off x="10663759" y="4845180"/>
            <a:ext cx="922082" cy="754831"/>
          </a:xfrm>
          <a:prstGeom prst="rect">
            <a:avLst/>
          </a:prstGeom>
        </p:spPr>
      </p:pic>
      <p:sp>
        <p:nvSpPr>
          <p:cNvPr id="318" name="ZoneTexte 317">
            <a:extLst>
              <a:ext uri="{FF2B5EF4-FFF2-40B4-BE49-F238E27FC236}">
                <a16:creationId xmlns:a16="http://schemas.microsoft.com/office/drawing/2014/main" id="{A80D4992-FD0F-AC46-BA5E-289D689D3A0E}"/>
              </a:ext>
            </a:extLst>
          </p:cNvPr>
          <p:cNvSpPr txBox="1"/>
          <p:nvPr/>
        </p:nvSpPr>
        <p:spPr>
          <a:xfrm>
            <a:off x="34979" y="1923986"/>
            <a:ext cx="227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“</a:t>
            </a:r>
            <a:r>
              <a:rPr lang="fr-FR" sz="1400" i="1" dirty="0" err="1">
                <a:solidFill>
                  <a:srgbClr val="000000"/>
                </a:solidFill>
              </a:rPr>
              <a:t>W</a:t>
            </a:r>
            <a:r>
              <a:rPr lang="fr-FR" sz="1400" i="1" dirty="0" err="1"/>
              <a:t>hat</a:t>
            </a:r>
            <a:r>
              <a:rPr lang="fr-FR" sz="1400" i="1" dirty="0"/>
              <a:t> </a:t>
            </a:r>
            <a:r>
              <a:rPr lang="fr-FR" sz="1400" i="1" dirty="0" err="1"/>
              <a:t>does</a:t>
            </a:r>
            <a:r>
              <a:rPr lang="fr-FR" sz="1400" i="1" dirty="0"/>
              <a:t> the </a:t>
            </a:r>
            <a:r>
              <a:rPr lang="fr-FR" sz="1400" i="1" dirty="0" err="1"/>
              <a:t>adult</a:t>
            </a:r>
            <a:r>
              <a:rPr lang="fr-FR" sz="1400" i="1" dirty="0"/>
              <a:t> ride in the </a:t>
            </a:r>
            <a:r>
              <a:rPr lang="fr-FR" sz="1400" i="1" dirty="0" err="1"/>
              <a:t>playground</a:t>
            </a:r>
            <a:r>
              <a:rPr lang="fr-FR" sz="1400" i="1" dirty="0"/>
              <a:t>?”</a:t>
            </a:r>
          </a:p>
        </p:txBody>
      </p:sp>
      <p:pic>
        <p:nvPicPr>
          <p:cNvPr id="319" name="Image 318">
            <a:extLst>
              <a:ext uri="{FF2B5EF4-FFF2-40B4-BE49-F238E27FC236}">
                <a16:creationId xmlns:a16="http://schemas.microsoft.com/office/drawing/2014/main" id="{386A7F34-90A3-1B45-B7CE-658BD9FEEE3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2928" r="1"/>
          <a:stretch/>
        </p:blipFill>
        <p:spPr>
          <a:xfrm>
            <a:off x="367733" y="2822139"/>
            <a:ext cx="895892" cy="751076"/>
          </a:xfrm>
          <a:prstGeom prst="rect">
            <a:avLst/>
          </a:prstGeom>
        </p:spPr>
      </p:pic>
      <p:pic>
        <p:nvPicPr>
          <p:cNvPr id="320" name="Image 319">
            <a:extLst>
              <a:ext uri="{FF2B5EF4-FFF2-40B4-BE49-F238E27FC236}">
                <a16:creationId xmlns:a16="http://schemas.microsoft.com/office/drawing/2014/main" id="{9083F6A9-EE0E-EB49-BF43-99A0C78AF4A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1226" r="1364"/>
          <a:stretch/>
        </p:blipFill>
        <p:spPr>
          <a:xfrm>
            <a:off x="10656056" y="3833661"/>
            <a:ext cx="921787" cy="754831"/>
          </a:xfrm>
          <a:prstGeom prst="rect">
            <a:avLst/>
          </a:prstGeom>
        </p:spPr>
      </p:pic>
      <p:sp>
        <p:nvSpPr>
          <p:cNvPr id="321" name="Rectangle 320">
            <a:extLst>
              <a:ext uri="{FF2B5EF4-FFF2-40B4-BE49-F238E27FC236}">
                <a16:creationId xmlns:a16="http://schemas.microsoft.com/office/drawing/2014/main" id="{A4B7FC8E-D9B3-FE4A-ACD7-0C011D9D9A42}"/>
              </a:ext>
            </a:extLst>
          </p:cNvPr>
          <p:cNvSpPr/>
          <p:nvPr/>
        </p:nvSpPr>
        <p:spPr>
          <a:xfrm rot="5400000">
            <a:off x="2798272" y="1999586"/>
            <a:ext cx="759904" cy="344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Linear</a:t>
            </a:r>
            <a:endParaRPr lang="fr-FR" sz="1400" dirty="0"/>
          </a:p>
        </p:txBody>
      </p:sp>
      <p:cxnSp>
        <p:nvCxnSpPr>
          <p:cNvPr id="322" name="Connecteur droit avec flèche 321">
            <a:extLst>
              <a:ext uri="{FF2B5EF4-FFF2-40B4-BE49-F238E27FC236}">
                <a16:creationId xmlns:a16="http://schemas.microsoft.com/office/drawing/2014/main" id="{DF3BDFD7-E34F-C348-9EC4-3B2B96D9221B}"/>
              </a:ext>
            </a:extLst>
          </p:cNvPr>
          <p:cNvCxnSpPr>
            <a:cxnSpLocks/>
          </p:cNvCxnSpPr>
          <p:nvPr/>
        </p:nvCxnSpPr>
        <p:spPr>
          <a:xfrm flipV="1">
            <a:off x="1263624" y="3165449"/>
            <a:ext cx="2481377" cy="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3" name="ZoneTexte 322">
            <a:extLst>
              <a:ext uri="{FF2B5EF4-FFF2-40B4-BE49-F238E27FC236}">
                <a16:creationId xmlns:a16="http://schemas.microsoft.com/office/drawing/2014/main" id="{611F5A84-0D2B-9649-B2DF-7662A8852912}"/>
              </a:ext>
            </a:extLst>
          </p:cNvPr>
          <p:cNvSpPr txBox="1"/>
          <p:nvPr/>
        </p:nvSpPr>
        <p:spPr>
          <a:xfrm>
            <a:off x="2745" y="6489269"/>
            <a:ext cx="607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time</a:t>
            </a:r>
          </a:p>
        </p:txBody>
      </p:sp>
      <p:cxnSp>
        <p:nvCxnSpPr>
          <p:cNvPr id="324" name="Connecteur droit avec flèche 323">
            <a:extLst>
              <a:ext uri="{FF2B5EF4-FFF2-40B4-BE49-F238E27FC236}">
                <a16:creationId xmlns:a16="http://schemas.microsoft.com/office/drawing/2014/main" id="{F3BF55F6-313D-894D-9DA1-151360F68AB6}"/>
              </a:ext>
            </a:extLst>
          </p:cNvPr>
          <p:cNvCxnSpPr>
            <a:cxnSpLocks/>
          </p:cNvCxnSpPr>
          <p:nvPr/>
        </p:nvCxnSpPr>
        <p:spPr>
          <a:xfrm>
            <a:off x="267934" y="2791100"/>
            <a:ext cx="0" cy="3812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5" name="ZoneTexte 324">
            <a:extLst>
              <a:ext uri="{FF2B5EF4-FFF2-40B4-BE49-F238E27FC236}">
                <a16:creationId xmlns:a16="http://schemas.microsoft.com/office/drawing/2014/main" id="{F498B871-0517-B049-861A-CA4C263D0744}"/>
              </a:ext>
            </a:extLst>
          </p:cNvPr>
          <p:cNvSpPr txBox="1"/>
          <p:nvPr/>
        </p:nvSpPr>
        <p:spPr>
          <a:xfrm>
            <a:off x="39026" y="2892511"/>
            <a:ext cx="271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26" name="ZoneTexte 325">
            <a:extLst>
              <a:ext uri="{FF2B5EF4-FFF2-40B4-BE49-F238E27FC236}">
                <a16:creationId xmlns:a16="http://schemas.microsoft.com/office/drawing/2014/main" id="{1C35CD71-93BF-3F44-A0D7-851F594A1566}"/>
              </a:ext>
            </a:extLst>
          </p:cNvPr>
          <p:cNvSpPr txBox="1"/>
          <p:nvPr/>
        </p:nvSpPr>
        <p:spPr>
          <a:xfrm>
            <a:off x="27957" y="5965518"/>
            <a:ext cx="30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accent3"/>
                </a:solidFill>
              </a:rPr>
              <a:t>T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27" name="ZoneTexte 326">
            <a:extLst>
              <a:ext uri="{FF2B5EF4-FFF2-40B4-BE49-F238E27FC236}">
                <a16:creationId xmlns:a16="http://schemas.microsoft.com/office/drawing/2014/main" id="{E58C74E0-15B9-1A45-B116-2BD97B8D06B1}"/>
              </a:ext>
            </a:extLst>
          </p:cNvPr>
          <p:cNvSpPr txBox="1"/>
          <p:nvPr/>
        </p:nvSpPr>
        <p:spPr>
          <a:xfrm>
            <a:off x="41072" y="3925105"/>
            <a:ext cx="30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k</a:t>
            </a:r>
          </a:p>
        </p:txBody>
      </p:sp>
      <p:sp>
        <p:nvSpPr>
          <p:cNvPr id="328" name="ZoneTexte 327">
            <a:extLst>
              <a:ext uri="{FF2B5EF4-FFF2-40B4-BE49-F238E27FC236}">
                <a16:creationId xmlns:a16="http://schemas.microsoft.com/office/drawing/2014/main" id="{F257A5D3-2323-3148-BFE1-2B929E4BA36F}"/>
              </a:ext>
            </a:extLst>
          </p:cNvPr>
          <p:cNvSpPr txBox="1"/>
          <p:nvPr/>
        </p:nvSpPr>
        <p:spPr>
          <a:xfrm>
            <a:off x="7883404" y="5771219"/>
            <a:ext cx="29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cxnSp>
        <p:nvCxnSpPr>
          <p:cNvPr id="329" name="Connecteur droit avec flèche 328">
            <a:extLst>
              <a:ext uri="{FF2B5EF4-FFF2-40B4-BE49-F238E27FC236}">
                <a16:creationId xmlns:a16="http://schemas.microsoft.com/office/drawing/2014/main" id="{047CABD8-84F6-8C48-B8DD-FC60BD7C161E}"/>
              </a:ext>
            </a:extLst>
          </p:cNvPr>
          <p:cNvCxnSpPr>
            <a:cxnSpLocks/>
          </p:cNvCxnSpPr>
          <p:nvPr/>
        </p:nvCxnSpPr>
        <p:spPr>
          <a:xfrm>
            <a:off x="1263981" y="5207594"/>
            <a:ext cx="248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Connecteur droit avec flèche 329">
            <a:extLst>
              <a:ext uri="{FF2B5EF4-FFF2-40B4-BE49-F238E27FC236}">
                <a16:creationId xmlns:a16="http://schemas.microsoft.com/office/drawing/2014/main" id="{AD011950-7FF6-0A49-AF69-8E95BBAEECDD}"/>
              </a:ext>
            </a:extLst>
          </p:cNvPr>
          <p:cNvCxnSpPr>
            <a:cxnSpLocks/>
          </p:cNvCxnSpPr>
          <p:nvPr/>
        </p:nvCxnSpPr>
        <p:spPr>
          <a:xfrm>
            <a:off x="1263981" y="4187117"/>
            <a:ext cx="248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Connecteur droit avec flèche 330">
            <a:extLst>
              <a:ext uri="{FF2B5EF4-FFF2-40B4-BE49-F238E27FC236}">
                <a16:creationId xmlns:a16="http://schemas.microsoft.com/office/drawing/2014/main" id="{8C61BC21-93DC-624E-BE67-0EC80870035F}"/>
              </a:ext>
            </a:extLst>
          </p:cNvPr>
          <p:cNvCxnSpPr>
            <a:cxnSpLocks/>
          </p:cNvCxnSpPr>
          <p:nvPr/>
        </p:nvCxnSpPr>
        <p:spPr>
          <a:xfrm>
            <a:off x="1263981" y="6232092"/>
            <a:ext cx="2481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2" name="Rectangle 331">
            <a:extLst>
              <a:ext uri="{FF2B5EF4-FFF2-40B4-BE49-F238E27FC236}">
                <a16:creationId xmlns:a16="http://schemas.microsoft.com/office/drawing/2014/main" id="{F0D8D3F9-A614-C74E-92FE-103E21DF397B}"/>
              </a:ext>
            </a:extLst>
          </p:cNvPr>
          <p:cNvSpPr/>
          <p:nvPr/>
        </p:nvSpPr>
        <p:spPr>
          <a:xfrm>
            <a:off x="2733693" y="2820058"/>
            <a:ext cx="876417" cy="755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2D Position</a:t>
            </a:r>
          </a:p>
          <a:p>
            <a:pPr algn="ctr"/>
            <a:r>
              <a:rPr lang="fr-FR" sz="1400" dirty="0" err="1"/>
              <a:t>Encoding</a:t>
            </a:r>
            <a:endParaRPr lang="fr-FR" sz="1400" dirty="0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6AE7D5D2-2C0E-E241-9EFD-03963FCC46CB}"/>
              </a:ext>
            </a:extLst>
          </p:cNvPr>
          <p:cNvSpPr/>
          <p:nvPr/>
        </p:nvSpPr>
        <p:spPr>
          <a:xfrm rot="5400000">
            <a:off x="2112098" y="3024477"/>
            <a:ext cx="752850" cy="3440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Linear</a:t>
            </a:r>
            <a:endParaRPr lang="fr-FR" sz="1400" dirty="0"/>
          </a:p>
        </p:txBody>
      </p:sp>
      <p:sp>
        <p:nvSpPr>
          <p:cNvPr id="334" name="Opération manuelle 333">
            <a:extLst>
              <a:ext uri="{FF2B5EF4-FFF2-40B4-BE49-F238E27FC236}">
                <a16:creationId xmlns:a16="http://schemas.microsoft.com/office/drawing/2014/main" id="{F52DA643-F43A-BA40-B047-98E8FC366C24}"/>
              </a:ext>
            </a:extLst>
          </p:cNvPr>
          <p:cNvSpPr/>
          <p:nvPr/>
        </p:nvSpPr>
        <p:spPr>
          <a:xfrm rot="16200000">
            <a:off x="1429084" y="2776077"/>
            <a:ext cx="750465" cy="843196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335" name="ZoneTexte 334">
            <a:extLst>
              <a:ext uri="{FF2B5EF4-FFF2-40B4-BE49-F238E27FC236}">
                <a16:creationId xmlns:a16="http://schemas.microsoft.com/office/drawing/2014/main" id="{4590B3E7-FFC3-9942-9AFF-4155D9F28D7D}"/>
              </a:ext>
            </a:extLst>
          </p:cNvPr>
          <p:cNvSpPr txBox="1"/>
          <p:nvPr/>
        </p:nvSpPr>
        <p:spPr>
          <a:xfrm>
            <a:off x="1346128" y="2899399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Visual</a:t>
            </a:r>
          </a:p>
          <a:p>
            <a:pPr algn="ctr"/>
            <a:r>
              <a:rPr lang="fr-FR" sz="1400" dirty="0" err="1"/>
              <a:t>Backbone</a:t>
            </a:r>
            <a:endParaRPr lang="fr-FR" sz="1400" dirty="0"/>
          </a:p>
        </p:txBody>
      </p:sp>
      <p:pic>
        <p:nvPicPr>
          <p:cNvPr id="336" name="Image 335">
            <a:extLst>
              <a:ext uri="{FF2B5EF4-FFF2-40B4-BE49-F238E27FC236}">
                <a16:creationId xmlns:a16="http://schemas.microsoft.com/office/drawing/2014/main" id="{2EADF4CB-A709-9647-8A68-256AF91EFA88}"/>
              </a:ext>
            </a:extLst>
          </p:cNvPr>
          <p:cNvPicPr>
            <a:picLocks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1167"/>
          <a:stretch/>
        </p:blipFill>
        <p:spPr>
          <a:xfrm>
            <a:off x="367731" y="3833661"/>
            <a:ext cx="896604" cy="751076"/>
          </a:xfrm>
          <a:prstGeom prst="rect">
            <a:avLst/>
          </a:prstGeom>
        </p:spPr>
      </p:pic>
      <p:pic>
        <p:nvPicPr>
          <p:cNvPr id="337" name="Image 336">
            <a:extLst>
              <a:ext uri="{FF2B5EF4-FFF2-40B4-BE49-F238E27FC236}">
                <a16:creationId xmlns:a16="http://schemas.microsoft.com/office/drawing/2014/main" id="{DBE9B165-D43E-2742-96FD-8F0589C248F2}"/>
              </a:ext>
            </a:extLst>
          </p:cNvPr>
          <p:cNvPicPr>
            <a:picLocks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1099"/>
          <a:stretch/>
        </p:blipFill>
        <p:spPr>
          <a:xfrm>
            <a:off x="367731" y="4845180"/>
            <a:ext cx="896604" cy="751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8" name="ZoneTexte 337">
                <a:extLst>
                  <a:ext uri="{FF2B5EF4-FFF2-40B4-BE49-F238E27FC236}">
                    <a16:creationId xmlns:a16="http://schemas.microsoft.com/office/drawing/2014/main" id="{E56FCDBF-E8E2-FC45-81A6-572C16CE71D7}"/>
                  </a:ext>
                </a:extLst>
              </p:cNvPr>
              <p:cNvSpPr txBox="1"/>
              <p:nvPr/>
            </p:nvSpPr>
            <p:spPr>
              <a:xfrm>
                <a:off x="3732855" y="2267177"/>
                <a:ext cx="1815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Frames </a:t>
                </a:r>
              </a:p>
              <a:p>
                <a:r>
                  <a:rPr lang="fr-FR" sz="1400" dirty="0" err="1"/>
                  <a:t>features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F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338" name="ZoneTexte 337">
                <a:extLst>
                  <a:ext uri="{FF2B5EF4-FFF2-40B4-BE49-F238E27FC236}">
                    <a16:creationId xmlns:a16="http://schemas.microsoft.com/office/drawing/2014/main" id="{E56FCDBF-E8E2-FC45-81A6-572C16CE7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855" y="2267177"/>
                <a:ext cx="1815587" cy="523220"/>
              </a:xfrm>
              <a:prstGeom prst="rect">
                <a:avLst/>
              </a:prstGeom>
              <a:blipFill>
                <a:blip r:embed="rId21"/>
                <a:stretch>
                  <a:fillRect l="-694" t="-2381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Opération manuelle 338">
            <a:extLst>
              <a:ext uri="{FF2B5EF4-FFF2-40B4-BE49-F238E27FC236}">
                <a16:creationId xmlns:a16="http://schemas.microsoft.com/office/drawing/2014/main" id="{E0B106E0-4C93-8640-8C17-E37FE0A47235}"/>
              </a:ext>
            </a:extLst>
          </p:cNvPr>
          <p:cNvSpPr/>
          <p:nvPr/>
        </p:nvSpPr>
        <p:spPr>
          <a:xfrm rot="16200000">
            <a:off x="2086654" y="1786571"/>
            <a:ext cx="752399" cy="770042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340" name="ZoneTexte 339">
            <a:extLst>
              <a:ext uri="{FF2B5EF4-FFF2-40B4-BE49-F238E27FC236}">
                <a16:creationId xmlns:a16="http://schemas.microsoft.com/office/drawing/2014/main" id="{33CE89A5-44D2-6B4E-A7A8-F6FC4D8B8559}"/>
              </a:ext>
            </a:extLst>
          </p:cNvPr>
          <p:cNvSpPr txBox="1"/>
          <p:nvPr/>
        </p:nvSpPr>
        <p:spPr>
          <a:xfrm>
            <a:off x="2031255" y="1840396"/>
            <a:ext cx="843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Text</a:t>
            </a:r>
            <a:endParaRPr lang="fr-FR" sz="1400" dirty="0"/>
          </a:p>
          <a:p>
            <a:pPr algn="ctr"/>
            <a:r>
              <a:rPr lang="fr-FR" sz="1400" dirty="0"/>
              <a:t>Encoder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9FD8891D-7E87-0D40-A35E-98282C8F3D1E}"/>
              </a:ext>
            </a:extLst>
          </p:cNvPr>
          <p:cNvSpPr/>
          <p:nvPr/>
        </p:nvSpPr>
        <p:spPr>
          <a:xfrm>
            <a:off x="3820424" y="1997373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2" name="Parenthèse fermante 341">
            <a:extLst>
              <a:ext uri="{FF2B5EF4-FFF2-40B4-BE49-F238E27FC236}">
                <a16:creationId xmlns:a16="http://schemas.microsoft.com/office/drawing/2014/main" id="{9B59F2C3-6EB2-7D43-A84C-B8553BFD6C49}"/>
              </a:ext>
            </a:extLst>
          </p:cNvPr>
          <p:cNvSpPr/>
          <p:nvPr/>
        </p:nvSpPr>
        <p:spPr>
          <a:xfrm>
            <a:off x="4492261" y="2831194"/>
            <a:ext cx="133669" cy="1468399"/>
          </a:xfrm>
          <a:prstGeom prst="righ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3" name="Parenthèse fermante 342">
            <a:extLst>
              <a:ext uri="{FF2B5EF4-FFF2-40B4-BE49-F238E27FC236}">
                <a16:creationId xmlns:a16="http://schemas.microsoft.com/office/drawing/2014/main" id="{405C6EE7-11AC-A241-AEBB-553E725E43FA}"/>
              </a:ext>
            </a:extLst>
          </p:cNvPr>
          <p:cNvSpPr/>
          <p:nvPr/>
        </p:nvSpPr>
        <p:spPr>
          <a:xfrm>
            <a:off x="4482550" y="4861033"/>
            <a:ext cx="135379" cy="1502200"/>
          </a:xfrm>
          <a:prstGeom prst="righ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4" name="ZoneTexte 343">
            <a:extLst>
              <a:ext uri="{FF2B5EF4-FFF2-40B4-BE49-F238E27FC236}">
                <a16:creationId xmlns:a16="http://schemas.microsoft.com/office/drawing/2014/main" id="{9AA1D0FD-081D-5A4A-949F-EABC78095B5C}"/>
              </a:ext>
            </a:extLst>
          </p:cNvPr>
          <p:cNvSpPr txBox="1"/>
          <p:nvPr/>
        </p:nvSpPr>
        <p:spPr>
          <a:xfrm rot="5400000">
            <a:off x="6532324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45" name="ZoneTexte 344">
            <a:extLst>
              <a:ext uri="{FF2B5EF4-FFF2-40B4-BE49-F238E27FC236}">
                <a16:creationId xmlns:a16="http://schemas.microsoft.com/office/drawing/2014/main" id="{35C0499E-42CF-B240-95E0-D74CBF6EAADE}"/>
              </a:ext>
            </a:extLst>
          </p:cNvPr>
          <p:cNvSpPr txBox="1"/>
          <p:nvPr/>
        </p:nvSpPr>
        <p:spPr>
          <a:xfrm rot="5400000">
            <a:off x="6522987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46" name="ZoneTexte 345">
            <a:extLst>
              <a:ext uri="{FF2B5EF4-FFF2-40B4-BE49-F238E27FC236}">
                <a16:creationId xmlns:a16="http://schemas.microsoft.com/office/drawing/2014/main" id="{B4FB88F5-A1D8-314A-B014-D65FF858704D}"/>
              </a:ext>
            </a:extLst>
          </p:cNvPr>
          <p:cNvSpPr txBox="1"/>
          <p:nvPr/>
        </p:nvSpPr>
        <p:spPr>
          <a:xfrm rot="5400000">
            <a:off x="6522987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ZoneTexte 346">
                <a:extLst>
                  <a:ext uri="{FF2B5EF4-FFF2-40B4-BE49-F238E27FC236}">
                    <a16:creationId xmlns:a16="http://schemas.microsoft.com/office/drawing/2014/main" id="{4E2E80F6-7359-674F-AE35-69CDD839AF41}"/>
                  </a:ext>
                </a:extLst>
              </p:cNvPr>
              <p:cNvSpPr txBox="1"/>
              <p:nvPr/>
            </p:nvSpPr>
            <p:spPr>
              <a:xfrm>
                <a:off x="6242491" y="2175012"/>
                <a:ext cx="16740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Video-text </a:t>
                </a:r>
                <a:r>
                  <a:rPr lang="fr-FR" sz="1400" dirty="0" err="1"/>
                  <a:t>features</a:t>
                </a:r>
                <a14:m>
                  <m:oMath xmlns:m="http://schemas.openxmlformats.org/officeDocument/2006/math">
                    <m:r>
                      <a:rPr lang="fr-F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347" name="ZoneTexte 346">
                <a:extLst>
                  <a:ext uri="{FF2B5EF4-FFF2-40B4-BE49-F238E27FC236}">
                    <a16:creationId xmlns:a16="http://schemas.microsoft.com/office/drawing/2014/main" id="{4E2E80F6-7359-674F-AE35-69CDD839A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491" y="2175012"/>
                <a:ext cx="1674071" cy="523220"/>
              </a:xfrm>
              <a:prstGeom prst="rect">
                <a:avLst/>
              </a:prstGeom>
              <a:blipFill>
                <a:blip r:embed="rId22"/>
                <a:stretch>
                  <a:fillRect l="-752" t="-2381"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" name="Parenthèse fermante 347">
            <a:extLst>
              <a:ext uri="{FF2B5EF4-FFF2-40B4-BE49-F238E27FC236}">
                <a16:creationId xmlns:a16="http://schemas.microsoft.com/office/drawing/2014/main" id="{A9AC9557-9BE7-DE44-B8BB-25F30AD98F9B}"/>
              </a:ext>
            </a:extLst>
          </p:cNvPr>
          <p:cNvSpPr/>
          <p:nvPr/>
        </p:nvSpPr>
        <p:spPr>
          <a:xfrm>
            <a:off x="7294926" y="2820058"/>
            <a:ext cx="103849" cy="3909616"/>
          </a:xfrm>
          <a:prstGeom prst="rightBracket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cxnSp>
        <p:nvCxnSpPr>
          <p:cNvPr id="349" name="Connecteur droit avec flèche 348">
            <a:extLst>
              <a:ext uri="{FF2B5EF4-FFF2-40B4-BE49-F238E27FC236}">
                <a16:creationId xmlns:a16="http://schemas.microsoft.com/office/drawing/2014/main" id="{3684DBAB-D5D6-1B47-B7C0-3B18DF729443}"/>
              </a:ext>
            </a:extLst>
          </p:cNvPr>
          <p:cNvCxnSpPr>
            <a:cxnSpLocks/>
          </p:cNvCxnSpPr>
          <p:nvPr/>
        </p:nvCxnSpPr>
        <p:spPr>
          <a:xfrm>
            <a:off x="7823265" y="6474458"/>
            <a:ext cx="1428507" cy="6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0" name="ZoneTexte 349">
            <a:extLst>
              <a:ext uri="{FF2B5EF4-FFF2-40B4-BE49-F238E27FC236}">
                <a16:creationId xmlns:a16="http://schemas.microsoft.com/office/drawing/2014/main" id="{713B2584-C1B8-FB42-87DB-456F15924D0B}"/>
              </a:ext>
            </a:extLst>
          </p:cNvPr>
          <p:cNvSpPr txBox="1"/>
          <p:nvPr/>
        </p:nvSpPr>
        <p:spPr>
          <a:xfrm>
            <a:off x="7685176" y="6460286"/>
            <a:ext cx="271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51" name="ZoneTexte 350">
            <a:extLst>
              <a:ext uri="{FF2B5EF4-FFF2-40B4-BE49-F238E27FC236}">
                <a16:creationId xmlns:a16="http://schemas.microsoft.com/office/drawing/2014/main" id="{B38B11AF-821C-3142-9258-C0BE673015AC}"/>
              </a:ext>
            </a:extLst>
          </p:cNvPr>
          <p:cNvSpPr txBox="1"/>
          <p:nvPr/>
        </p:nvSpPr>
        <p:spPr>
          <a:xfrm>
            <a:off x="8963161" y="6451398"/>
            <a:ext cx="30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accent3"/>
                </a:solidFill>
              </a:rPr>
              <a:t>T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52" name="ZoneTexte 351">
            <a:extLst>
              <a:ext uri="{FF2B5EF4-FFF2-40B4-BE49-F238E27FC236}">
                <a16:creationId xmlns:a16="http://schemas.microsoft.com/office/drawing/2014/main" id="{969A9BB9-6F53-634D-B73A-D92F85E6B0DF}"/>
              </a:ext>
            </a:extLst>
          </p:cNvPr>
          <p:cNvSpPr txBox="1"/>
          <p:nvPr/>
        </p:nvSpPr>
        <p:spPr>
          <a:xfrm>
            <a:off x="7345880" y="6282558"/>
            <a:ext cx="607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time</a:t>
            </a:r>
          </a:p>
        </p:txBody>
      </p:sp>
      <p:cxnSp>
        <p:nvCxnSpPr>
          <p:cNvPr id="353" name="Connecteur droit avec flèche 352">
            <a:extLst>
              <a:ext uri="{FF2B5EF4-FFF2-40B4-BE49-F238E27FC236}">
                <a16:creationId xmlns:a16="http://schemas.microsoft.com/office/drawing/2014/main" id="{CA316285-457A-8446-A6E3-F99D880B658F}"/>
              </a:ext>
            </a:extLst>
          </p:cNvPr>
          <p:cNvCxnSpPr>
            <a:cxnSpLocks/>
            <a:stCxn id="299" idx="0"/>
          </p:cNvCxnSpPr>
          <p:nvPr/>
        </p:nvCxnSpPr>
        <p:spPr>
          <a:xfrm flipH="1" flipV="1">
            <a:off x="7825055" y="3047720"/>
            <a:ext cx="2" cy="4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Connecteur droit avec flèche 353">
            <a:extLst>
              <a:ext uri="{FF2B5EF4-FFF2-40B4-BE49-F238E27FC236}">
                <a16:creationId xmlns:a16="http://schemas.microsoft.com/office/drawing/2014/main" id="{42347D89-BA8A-CA4E-A120-0AEB48DA6F32}"/>
              </a:ext>
            </a:extLst>
          </p:cNvPr>
          <p:cNvCxnSpPr>
            <a:cxnSpLocks/>
            <a:stCxn id="300" idx="0"/>
          </p:cNvCxnSpPr>
          <p:nvPr/>
        </p:nvCxnSpPr>
        <p:spPr>
          <a:xfrm flipH="1" flipV="1">
            <a:off x="8244977" y="3047720"/>
            <a:ext cx="5566" cy="4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5" name="Connecteur droit avec flèche 354">
            <a:extLst>
              <a:ext uri="{FF2B5EF4-FFF2-40B4-BE49-F238E27FC236}">
                <a16:creationId xmlns:a16="http://schemas.microsoft.com/office/drawing/2014/main" id="{04AA22CF-663F-9047-8BA6-E2C695ACC70C}"/>
              </a:ext>
            </a:extLst>
          </p:cNvPr>
          <p:cNvCxnSpPr>
            <a:cxnSpLocks/>
            <a:stCxn id="301" idx="0"/>
          </p:cNvCxnSpPr>
          <p:nvPr/>
        </p:nvCxnSpPr>
        <p:spPr>
          <a:xfrm flipH="1" flipV="1">
            <a:off x="8664555" y="3047720"/>
            <a:ext cx="3450" cy="4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6" name="Connecteur droit avec flèche 355">
            <a:extLst>
              <a:ext uri="{FF2B5EF4-FFF2-40B4-BE49-F238E27FC236}">
                <a16:creationId xmlns:a16="http://schemas.microsoft.com/office/drawing/2014/main" id="{F7E66D4C-32DE-354C-AB0B-A1D02D24A3D3}"/>
              </a:ext>
            </a:extLst>
          </p:cNvPr>
          <p:cNvCxnSpPr>
            <a:cxnSpLocks/>
            <a:stCxn id="302" idx="0"/>
          </p:cNvCxnSpPr>
          <p:nvPr/>
        </p:nvCxnSpPr>
        <p:spPr>
          <a:xfrm flipH="1" flipV="1">
            <a:off x="9079453" y="3047720"/>
            <a:ext cx="9352" cy="42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7" name="ZoneTexte 356">
            <a:extLst>
              <a:ext uri="{FF2B5EF4-FFF2-40B4-BE49-F238E27FC236}">
                <a16:creationId xmlns:a16="http://schemas.microsoft.com/office/drawing/2014/main" id="{8920D0A7-F130-3141-BB6C-67BE03B701CB}"/>
              </a:ext>
            </a:extLst>
          </p:cNvPr>
          <p:cNvSpPr txBox="1"/>
          <p:nvPr/>
        </p:nvSpPr>
        <p:spPr>
          <a:xfrm>
            <a:off x="4585330" y="5472665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Clip M</a:t>
            </a:r>
          </a:p>
        </p:txBody>
      </p:sp>
      <p:sp>
        <p:nvSpPr>
          <p:cNvPr id="358" name="ZoneTexte 357">
            <a:extLst>
              <a:ext uri="{FF2B5EF4-FFF2-40B4-BE49-F238E27FC236}">
                <a16:creationId xmlns:a16="http://schemas.microsoft.com/office/drawing/2014/main" id="{3C573C8D-BD49-4147-A141-E59A7844BC17}"/>
              </a:ext>
            </a:extLst>
          </p:cNvPr>
          <p:cNvSpPr txBox="1"/>
          <p:nvPr/>
        </p:nvSpPr>
        <p:spPr>
          <a:xfrm>
            <a:off x="8312921" y="5771219"/>
            <a:ext cx="29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59" name="ZoneTexte 358">
            <a:extLst>
              <a:ext uri="{FF2B5EF4-FFF2-40B4-BE49-F238E27FC236}">
                <a16:creationId xmlns:a16="http://schemas.microsoft.com/office/drawing/2014/main" id="{0D26BEE7-3294-8843-9A11-37A151B3AC89}"/>
              </a:ext>
            </a:extLst>
          </p:cNvPr>
          <p:cNvSpPr txBox="1"/>
          <p:nvPr/>
        </p:nvSpPr>
        <p:spPr>
          <a:xfrm>
            <a:off x="8733102" y="5771219"/>
            <a:ext cx="29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60" name="ZoneTexte 359">
            <a:extLst>
              <a:ext uri="{FF2B5EF4-FFF2-40B4-BE49-F238E27FC236}">
                <a16:creationId xmlns:a16="http://schemas.microsoft.com/office/drawing/2014/main" id="{1C19F38E-9F17-444D-825F-F29254745A11}"/>
              </a:ext>
            </a:extLst>
          </p:cNvPr>
          <p:cNvSpPr txBox="1"/>
          <p:nvPr/>
        </p:nvSpPr>
        <p:spPr>
          <a:xfrm>
            <a:off x="7883404" y="3354758"/>
            <a:ext cx="29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61" name="ZoneTexte 360">
            <a:extLst>
              <a:ext uri="{FF2B5EF4-FFF2-40B4-BE49-F238E27FC236}">
                <a16:creationId xmlns:a16="http://schemas.microsoft.com/office/drawing/2014/main" id="{658EBCA2-DA25-5C46-8780-7C679322829B}"/>
              </a:ext>
            </a:extLst>
          </p:cNvPr>
          <p:cNvSpPr txBox="1"/>
          <p:nvPr/>
        </p:nvSpPr>
        <p:spPr>
          <a:xfrm>
            <a:off x="8312921" y="3354758"/>
            <a:ext cx="29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62" name="ZoneTexte 361">
            <a:extLst>
              <a:ext uri="{FF2B5EF4-FFF2-40B4-BE49-F238E27FC236}">
                <a16:creationId xmlns:a16="http://schemas.microsoft.com/office/drawing/2014/main" id="{053053DF-917E-9142-A926-866CE4A8E0DA}"/>
              </a:ext>
            </a:extLst>
          </p:cNvPr>
          <p:cNvSpPr txBox="1"/>
          <p:nvPr/>
        </p:nvSpPr>
        <p:spPr>
          <a:xfrm>
            <a:off x="8733102" y="3354758"/>
            <a:ext cx="29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63" name="ZoneTexte 362">
            <a:extLst>
              <a:ext uri="{FF2B5EF4-FFF2-40B4-BE49-F238E27FC236}">
                <a16:creationId xmlns:a16="http://schemas.microsoft.com/office/drawing/2014/main" id="{6ED3532A-A25F-7D4F-ACB1-80B2BE63CAEC}"/>
              </a:ext>
            </a:extLst>
          </p:cNvPr>
          <p:cNvSpPr txBox="1"/>
          <p:nvPr/>
        </p:nvSpPr>
        <p:spPr>
          <a:xfrm rot="5400000">
            <a:off x="3908210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64" name="ZoneTexte 363">
            <a:extLst>
              <a:ext uri="{FF2B5EF4-FFF2-40B4-BE49-F238E27FC236}">
                <a16:creationId xmlns:a16="http://schemas.microsoft.com/office/drawing/2014/main" id="{1569A6BB-30EA-1C4F-8400-7BA9C9212DC9}"/>
              </a:ext>
            </a:extLst>
          </p:cNvPr>
          <p:cNvSpPr txBox="1"/>
          <p:nvPr/>
        </p:nvSpPr>
        <p:spPr>
          <a:xfrm rot="5400000">
            <a:off x="680984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65" name="ZoneTexte 364">
            <a:extLst>
              <a:ext uri="{FF2B5EF4-FFF2-40B4-BE49-F238E27FC236}">
                <a16:creationId xmlns:a16="http://schemas.microsoft.com/office/drawing/2014/main" id="{0327010B-D97A-9A4E-A328-392E6496D409}"/>
              </a:ext>
            </a:extLst>
          </p:cNvPr>
          <p:cNvSpPr txBox="1"/>
          <p:nvPr/>
        </p:nvSpPr>
        <p:spPr>
          <a:xfrm rot="5400000">
            <a:off x="3908210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66" name="ZoneTexte 365">
            <a:extLst>
              <a:ext uri="{FF2B5EF4-FFF2-40B4-BE49-F238E27FC236}">
                <a16:creationId xmlns:a16="http://schemas.microsoft.com/office/drawing/2014/main" id="{E4B39936-A3DB-9647-9A95-F0B43ED5470C}"/>
              </a:ext>
            </a:extLst>
          </p:cNvPr>
          <p:cNvSpPr txBox="1"/>
          <p:nvPr/>
        </p:nvSpPr>
        <p:spPr>
          <a:xfrm rot="5400000">
            <a:off x="680984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67" name="ZoneTexte 366">
            <a:extLst>
              <a:ext uri="{FF2B5EF4-FFF2-40B4-BE49-F238E27FC236}">
                <a16:creationId xmlns:a16="http://schemas.microsoft.com/office/drawing/2014/main" id="{3223FE45-0774-1C4C-A7FF-5BE5ACCC6EA6}"/>
              </a:ext>
            </a:extLst>
          </p:cNvPr>
          <p:cNvSpPr txBox="1"/>
          <p:nvPr/>
        </p:nvSpPr>
        <p:spPr>
          <a:xfrm rot="5400000">
            <a:off x="55383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68" name="ZoneTexte 367">
            <a:extLst>
              <a:ext uri="{FF2B5EF4-FFF2-40B4-BE49-F238E27FC236}">
                <a16:creationId xmlns:a16="http://schemas.microsoft.com/office/drawing/2014/main" id="{D06C17A1-E6E1-8A44-B95F-2AF2B760B265}"/>
              </a:ext>
            </a:extLst>
          </p:cNvPr>
          <p:cNvSpPr txBox="1"/>
          <p:nvPr/>
        </p:nvSpPr>
        <p:spPr>
          <a:xfrm rot="5400000">
            <a:off x="55383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69" name="ZoneTexte 368">
            <a:extLst>
              <a:ext uri="{FF2B5EF4-FFF2-40B4-BE49-F238E27FC236}">
                <a16:creationId xmlns:a16="http://schemas.microsoft.com/office/drawing/2014/main" id="{0AAABE9A-97D2-2543-AF4F-8B8A5218E133}"/>
              </a:ext>
            </a:extLst>
          </p:cNvPr>
          <p:cNvSpPr txBox="1"/>
          <p:nvPr/>
        </p:nvSpPr>
        <p:spPr>
          <a:xfrm rot="5400000">
            <a:off x="3908210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70" name="ZoneTexte 369">
            <a:extLst>
              <a:ext uri="{FF2B5EF4-FFF2-40B4-BE49-F238E27FC236}">
                <a16:creationId xmlns:a16="http://schemas.microsoft.com/office/drawing/2014/main" id="{AA5549F6-4F1B-BF48-B57F-159099DE4ADE}"/>
              </a:ext>
            </a:extLst>
          </p:cNvPr>
          <p:cNvSpPr txBox="1"/>
          <p:nvPr/>
        </p:nvSpPr>
        <p:spPr>
          <a:xfrm rot="5400000">
            <a:off x="680984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371" name="ZoneTexte 370">
            <a:extLst>
              <a:ext uri="{FF2B5EF4-FFF2-40B4-BE49-F238E27FC236}">
                <a16:creationId xmlns:a16="http://schemas.microsoft.com/office/drawing/2014/main" id="{2E32BE74-6D82-AE42-8E4F-461BB4B5796B}"/>
              </a:ext>
            </a:extLst>
          </p:cNvPr>
          <p:cNvSpPr txBox="1"/>
          <p:nvPr/>
        </p:nvSpPr>
        <p:spPr>
          <a:xfrm rot="5400000">
            <a:off x="55383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72" name="ZoneTexte 371">
            <a:extLst>
              <a:ext uri="{FF2B5EF4-FFF2-40B4-BE49-F238E27FC236}">
                <a16:creationId xmlns:a16="http://schemas.microsoft.com/office/drawing/2014/main" id="{2F6B5148-812D-E242-AA4B-62A0EFCB5A49}"/>
              </a:ext>
            </a:extLst>
          </p:cNvPr>
          <p:cNvSpPr txBox="1"/>
          <p:nvPr/>
        </p:nvSpPr>
        <p:spPr>
          <a:xfrm>
            <a:off x="4173029" y="6476859"/>
            <a:ext cx="607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time</a:t>
            </a:r>
          </a:p>
        </p:txBody>
      </p:sp>
      <p:cxnSp>
        <p:nvCxnSpPr>
          <p:cNvPr id="373" name="Connecteur droit avec flèche 372">
            <a:extLst>
              <a:ext uri="{FF2B5EF4-FFF2-40B4-BE49-F238E27FC236}">
                <a16:creationId xmlns:a16="http://schemas.microsoft.com/office/drawing/2014/main" id="{D724FB12-30D6-8841-9CF5-C0D50EE01C6F}"/>
              </a:ext>
            </a:extLst>
          </p:cNvPr>
          <p:cNvCxnSpPr>
            <a:cxnSpLocks/>
          </p:cNvCxnSpPr>
          <p:nvPr/>
        </p:nvCxnSpPr>
        <p:spPr>
          <a:xfrm>
            <a:off x="4447739" y="2791102"/>
            <a:ext cx="0" cy="3812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4" name="ZoneTexte 373">
            <a:extLst>
              <a:ext uri="{FF2B5EF4-FFF2-40B4-BE49-F238E27FC236}">
                <a16:creationId xmlns:a16="http://schemas.microsoft.com/office/drawing/2014/main" id="{CC01B497-E0E6-BF40-8FDB-B1F907E25326}"/>
              </a:ext>
            </a:extLst>
          </p:cNvPr>
          <p:cNvSpPr txBox="1"/>
          <p:nvPr/>
        </p:nvSpPr>
        <p:spPr>
          <a:xfrm>
            <a:off x="4219671" y="2892513"/>
            <a:ext cx="271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75" name="ZoneTexte 374">
            <a:extLst>
              <a:ext uri="{FF2B5EF4-FFF2-40B4-BE49-F238E27FC236}">
                <a16:creationId xmlns:a16="http://schemas.microsoft.com/office/drawing/2014/main" id="{FB775044-6BF2-F842-9621-8001151AE62B}"/>
              </a:ext>
            </a:extLst>
          </p:cNvPr>
          <p:cNvSpPr txBox="1"/>
          <p:nvPr/>
        </p:nvSpPr>
        <p:spPr>
          <a:xfrm>
            <a:off x="4208602" y="5965520"/>
            <a:ext cx="30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accent3"/>
                </a:solidFill>
              </a:rPr>
              <a:t>T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76" name="ZoneTexte 375">
            <a:extLst>
              <a:ext uri="{FF2B5EF4-FFF2-40B4-BE49-F238E27FC236}">
                <a16:creationId xmlns:a16="http://schemas.microsoft.com/office/drawing/2014/main" id="{EA3A4358-AD3F-B943-BACE-37B8A0D4D2F2}"/>
              </a:ext>
            </a:extLst>
          </p:cNvPr>
          <p:cNvSpPr txBox="1"/>
          <p:nvPr/>
        </p:nvSpPr>
        <p:spPr>
          <a:xfrm>
            <a:off x="4221717" y="3925107"/>
            <a:ext cx="30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k</a:t>
            </a:r>
          </a:p>
        </p:txBody>
      </p:sp>
      <p:sp>
        <p:nvSpPr>
          <p:cNvPr id="377" name="ZoneTexte 376">
            <a:extLst>
              <a:ext uri="{FF2B5EF4-FFF2-40B4-BE49-F238E27FC236}">
                <a16:creationId xmlns:a16="http://schemas.microsoft.com/office/drawing/2014/main" id="{081CC2E9-664A-CB4B-89A3-99F4A80009C4}"/>
              </a:ext>
            </a:extLst>
          </p:cNvPr>
          <p:cNvSpPr txBox="1"/>
          <p:nvPr/>
        </p:nvSpPr>
        <p:spPr>
          <a:xfrm rot="5400000">
            <a:off x="4244061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78" name="ZoneTexte 377">
            <a:extLst>
              <a:ext uri="{FF2B5EF4-FFF2-40B4-BE49-F238E27FC236}">
                <a16:creationId xmlns:a16="http://schemas.microsoft.com/office/drawing/2014/main" id="{F2401DBA-A8C0-3F48-B850-A3B9397FB81C}"/>
              </a:ext>
            </a:extLst>
          </p:cNvPr>
          <p:cNvSpPr txBox="1"/>
          <p:nvPr/>
        </p:nvSpPr>
        <p:spPr>
          <a:xfrm rot="5400000">
            <a:off x="4226992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79" name="ZoneTexte 378">
            <a:extLst>
              <a:ext uri="{FF2B5EF4-FFF2-40B4-BE49-F238E27FC236}">
                <a16:creationId xmlns:a16="http://schemas.microsoft.com/office/drawing/2014/main" id="{3908FECB-28D2-5A4D-AD84-8A4A982AD827}"/>
              </a:ext>
            </a:extLst>
          </p:cNvPr>
          <p:cNvSpPr txBox="1"/>
          <p:nvPr/>
        </p:nvSpPr>
        <p:spPr>
          <a:xfrm rot="5400000">
            <a:off x="4226992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80" name="ZoneTexte 379">
            <a:extLst>
              <a:ext uri="{FF2B5EF4-FFF2-40B4-BE49-F238E27FC236}">
                <a16:creationId xmlns:a16="http://schemas.microsoft.com/office/drawing/2014/main" id="{75EDB052-18D9-CA44-8752-57D0E07F4E1A}"/>
              </a:ext>
            </a:extLst>
          </p:cNvPr>
          <p:cNvSpPr txBox="1"/>
          <p:nvPr/>
        </p:nvSpPr>
        <p:spPr>
          <a:xfrm>
            <a:off x="6876896" y="6476859"/>
            <a:ext cx="607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time</a:t>
            </a:r>
          </a:p>
        </p:txBody>
      </p:sp>
      <p:cxnSp>
        <p:nvCxnSpPr>
          <p:cNvPr id="381" name="Connecteur droit avec flèche 380">
            <a:extLst>
              <a:ext uri="{FF2B5EF4-FFF2-40B4-BE49-F238E27FC236}">
                <a16:creationId xmlns:a16="http://schemas.microsoft.com/office/drawing/2014/main" id="{5864C10C-1281-EE45-B5A3-BE62E656DBF1}"/>
              </a:ext>
            </a:extLst>
          </p:cNvPr>
          <p:cNvCxnSpPr>
            <a:cxnSpLocks/>
          </p:cNvCxnSpPr>
          <p:nvPr/>
        </p:nvCxnSpPr>
        <p:spPr>
          <a:xfrm>
            <a:off x="7124971" y="2791102"/>
            <a:ext cx="0" cy="3812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2" name="ZoneTexte 381">
            <a:extLst>
              <a:ext uri="{FF2B5EF4-FFF2-40B4-BE49-F238E27FC236}">
                <a16:creationId xmlns:a16="http://schemas.microsoft.com/office/drawing/2014/main" id="{4BBCBE5B-5390-674F-B3E3-765B0D6AB14C}"/>
              </a:ext>
            </a:extLst>
          </p:cNvPr>
          <p:cNvSpPr txBox="1"/>
          <p:nvPr/>
        </p:nvSpPr>
        <p:spPr>
          <a:xfrm>
            <a:off x="6896903" y="2892513"/>
            <a:ext cx="271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83" name="ZoneTexte 382">
            <a:extLst>
              <a:ext uri="{FF2B5EF4-FFF2-40B4-BE49-F238E27FC236}">
                <a16:creationId xmlns:a16="http://schemas.microsoft.com/office/drawing/2014/main" id="{7F74FE04-AD1E-E041-93F9-B5A7263C012F}"/>
              </a:ext>
            </a:extLst>
          </p:cNvPr>
          <p:cNvSpPr txBox="1"/>
          <p:nvPr/>
        </p:nvSpPr>
        <p:spPr>
          <a:xfrm>
            <a:off x="6885834" y="5965520"/>
            <a:ext cx="30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accent3"/>
                </a:solidFill>
              </a:rPr>
              <a:t>T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384" name="ZoneTexte 383">
            <a:extLst>
              <a:ext uri="{FF2B5EF4-FFF2-40B4-BE49-F238E27FC236}">
                <a16:creationId xmlns:a16="http://schemas.microsoft.com/office/drawing/2014/main" id="{E3B693EA-04E1-034D-8D34-885F5DF6C9E7}"/>
              </a:ext>
            </a:extLst>
          </p:cNvPr>
          <p:cNvSpPr txBox="1"/>
          <p:nvPr/>
        </p:nvSpPr>
        <p:spPr>
          <a:xfrm>
            <a:off x="6898949" y="3925107"/>
            <a:ext cx="30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k</a:t>
            </a:r>
          </a:p>
        </p:txBody>
      </p:sp>
      <p:sp>
        <p:nvSpPr>
          <p:cNvPr id="385" name="ZoneTexte 384">
            <a:extLst>
              <a:ext uri="{FF2B5EF4-FFF2-40B4-BE49-F238E27FC236}">
                <a16:creationId xmlns:a16="http://schemas.microsoft.com/office/drawing/2014/main" id="{52E76D8C-B648-D24B-9A49-6F868CFDB930}"/>
              </a:ext>
            </a:extLst>
          </p:cNvPr>
          <p:cNvSpPr txBox="1"/>
          <p:nvPr/>
        </p:nvSpPr>
        <p:spPr>
          <a:xfrm rot="5400000">
            <a:off x="6929435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86" name="ZoneTexte 385">
            <a:extLst>
              <a:ext uri="{FF2B5EF4-FFF2-40B4-BE49-F238E27FC236}">
                <a16:creationId xmlns:a16="http://schemas.microsoft.com/office/drawing/2014/main" id="{997EC35C-18E2-6F4E-8E9B-F39492591A3D}"/>
              </a:ext>
            </a:extLst>
          </p:cNvPr>
          <p:cNvSpPr txBox="1"/>
          <p:nvPr/>
        </p:nvSpPr>
        <p:spPr>
          <a:xfrm rot="5400000">
            <a:off x="6904224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87" name="ZoneTexte 386">
            <a:extLst>
              <a:ext uri="{FF2B5EF4-FFF2-40B4-BE49-F238E27FC236}">
                <a16:creationId xmlns:a16="http://schemas.microsoft.com/office/drawing/2014/main" id="{D896744E-4749-ED4D-A6A3-C330CAFC9A19}"/>
              </a:ext>
            </a:extLst>
          </p:cNvPr>
          <p:cNvSpPr txBox="1"/>
          <p:nvPr/>
        </p:nvSpPr>
        <p:spPr>
          <a:xfrm rot="5400000">
            <a:off x="6904224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8" name="ZoneTexte 387">
                <a:extLst>
                  <a:ext uri="{FF2B5EF4-FFF2-40B4-BE49-F238E27FC236}">
                    <a16:creationId xmlns:a16="http://schemas.microsoft.com/office/drawing/2014/main" id="{2BD4F749-66D0-D140-BA37-BD1D9138470F}"/>
                  </a:ext>
                </a:extLst>
              </p:cNvPr>
              <p:cNvSpPr txBox="1"/>
              <p:nvPr/>
            </p:nvSpPr>
            <p:spPr>
              <a:xfrm>
                <a:off x="10852123" y="2392727"/>
                <a:ext cx="568264" cy="322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fr-FR" sz="1400" i="1" smtClean="0"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fr-FR" sz="14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̂"/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388" name="ZoneTexte 387">
                <a:extLst>
                  <a:ext uri="{FF2B5EF4-FFF2-40B4-BE49-F238E27FC236}">
                    <a16:creationId xmlns:a16="http://schemas.microsoft.com/office/drawing/2014/main" id="{2BD4F749-66D0-D140-BA37-BD1D9138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123" y="2392727"/>
                <a:ext cx="568264" cy="322139"/>
              </a:xfrm>
              <a:prstGeom prst="rect">
                <a:avLst/>
              </a:prstGeom>
              <a:blipFill>
                <a:blip r:embed="rId23"/>
                <a:stretch>
                  <a:fillRect l="-15217" t="-11538" r="-2174" b="-1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ZoneTexte 388">
                <a:extLst>
                  <a:ext uri="{FF2B5EF4-FFF2-40B4-BE49-F238E27FC236}">
                    <a16:creationId xmlns:a16="http://schemas.microsoft.com/office/drawing/2014/main" id="{C3759D46-CFAF-4D4D-A66A-B13E3B55B7D8}"/>
                  </a:ext>
                </a:extLst>
              </p:cNvPr>
              <p:cNvSpPr txBox="1"/>
              <p:nvPr/>
            </p:nvSpPr>
            <p:spPr>
              <a:xfrm>
                <a:off x="320744" y="1685983"/>
                <a:ext cx="12444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/>
                  <a:t>Sentence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400" b="0" i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389" name="ZoneTexte 388">
                <a:extLst>
                  <a:ext uri="{FF2B5EF4-FFF2-40B4-BE49-F238E27FC236}">
                    <a16:creationId xmlns:a16="http://schemas.microsoft.com/office/drawing/2014/main" id="{C3759D46-CFAF-4D4D-A66A-B13E3B55B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4" y="1685983"/>
                <a:ext cx="1244445" cy="307777"/>
              </a:xfrm>
              <a:prstGeom prst="rect">
                <a:avLst/>
              </a:prstGeom>
              <a:blipFill>
                <a:blip r:embed="rId24"/>
                <a:stretch>
                  <a:fillRect l="-2020" b="-2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ZoneTexte 389">
                <a:extLst>
                  <a:ext uri="{FF2B5EF4-FFF2-40B4-BE49-F238E27FC236}">
                    <a16:creationId xmlns:a16="http://schemas.microsoft.com/office/drawing/2014/main" id="{4145D036-B864-7B49-ADD7-8E3B44BA33C6}"/>
                  </a:ext>
                </a:extLst>
              </p:cNvPr>
              <p:cNvSpPr txBox="1"/>
              <p:nvPr/>
            </p:nvSpPr>
            <p:spPr>
              <a:xfrm>
                <a:off x="253193" y="2484222"/>
                <a:ext cx="1354942" cy="526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Video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fr-FR" sz="1400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fr-FR" sz="14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fr-FR" sz="1400" dirty="0"/>
              </a:p>
              <a:p>
                <a:r>
                  <a:rPr lang="fr-FR" sz="1400" dirty="0"/>
                  <a:t> </a:t>
                </a:r>
              </a:p>
            </p:txBody>
          </p:sp>
        </mc:Choice>
        <mc:Fallback xmlns="">
          <p:sp>
            <p:nvSpPr>
              <p:cNvPr id="390" name="ZoneTexte 389">
                <a:extLst>
                  <a:ext uri="{FF2B5EF4-FFF2-40B4-BE49-F238E27FC236}">
                    <a16:creationId xmlns:a16="http://schemas.microsoft.com/office/drawing/2014/main" id="{4145D036-B864-7B49-ADD7-8E3B44BA3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3" y="2484222"/>
                <a:ext cx="1354942" cy="526876"/>
              </a:xfrm>
              <a:prstGeom prst="rect">
                <a:avLst/>
              </a:prstGeom>
              <a:blipFill>
                <a:blip r:embed="rId25"/>
                <a:stretch>
                  <a:fillRect l="-1869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1" name="Groupe 390">
            <a:extLst>
              <a:ext uri="{FF2B5EF4-FFF2-40B4-BE49-F238E27FC236}">
                <a16:creationId xmlns:a16="http://schemas.microsoft.com/office/drawing/2014/main" id="{CC23B49C-5601-2748-81C2-5A3BE64317FD}"/>
              </a:ext>
            </a:extLst>
          </p:cNvPr>
          <p:cNvGrpSpPr/>
          <p:nvPr/>
        </p:nvGrpSpPr>
        <p:grpSpPr>
          <a:xfrm>
            <a:off x="3804275" y="2811120"/>
            <a:ext cx="456443" cy="471014"/>
            <a:chOff x="3839672" y="-561491"/>
            <a:chExt cx="496658" cy="509899"/>
          </a:xfrm>
        </p:grpSpPr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8325F3D-7346-C74C-A55F-77F999B69B4D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9CA0FBDD-7441-A444-93E2-CE11A1E99FCA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DEFAED8F-7205-F946-A68C-8900B508169A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62B95C66-5163-BD45-9BAC-89931B45AA71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FEB85D3C-A9E5-BA45-96EE-2654DBA4FF2C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19B1BF27-65C2-CA40-8803-330DBC3D3280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E55A0D28-6C57-1C4B-B223-12A95C1731F4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F47C6093-1C72-2444-91B3-F454FA9AC2BD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6EDE122-E63A-834F-A09D-06A47A69B891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401" name="Groupe 400">
            <a:extLst>
              <a:ext uri="{FF2B5EF4-FFF2-40B4-BE49-F238E27FC236}">
                <a16:creationId xmlns:a16="http://schemas.microsoft.com/office/drawing/2014/main" id="{433E16BA-43D7-5C49-8423-4909EE443048}"/>
              </a:ext>
            </a:extLst>
          </p:cNvPr>
          <p:cNvGrpSpPr/>
          <p:nvPr/>
        </p:nvGrpSpPr>
        <p:grpSpPr>
          <a:xfrm>
            <a:off x="3804275" y="3828577"/>
            <a:ext cx="456443" cy="471014"/>
            <a:chOff x="3839672" y="-561491"/>
            <a:chExt cx="496658" cy="509899"/>
          </a:xfrm>
        </p:grpSpPr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600B57A7-D2B2-2B45-B6E3-8508C8C2AC91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91967DBE-507D-0C47-A496-4B431C20D7CB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54D3AE16-2930-C342-81A5-7370B959B7C6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3AB27264-D678-1846-AB6C-B68DE87AFC63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340A5C82-D5E9-274D-B511-DD8C4C208889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1D80081B-1E85-874C-A6B0-6400B802D9B1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588F9ECC-D4B6-2741-BE6E-C5E7949473A8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AD96FB71-70AA-874E-B5AE-8DAAADA9384A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0AFF267D-91EC-3A47-9635-CF3492928771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411" name="Groupe 410">
            <a:extLst>
              <a:ext uri="{FF2B5EF4-FFF2-40B4-BE49-F238E27FC236}">
                <a16:creationId xmlns:a16="http://schemas.microsoft.com/office/drawing/2014/main" id="{A8FC7298-2C45-9D4F-8F61-3C31E3E5372A}"/>
              </a:ext>
            </a:extLst>
          </p:cNvPr>
          <p:cNvGrpSpPr/>
          <p:nvPr/>
        </p:nvGrpSpPr>
        <p:grpSpPr>
          <a:xfrm>
            <a:off x="3804275" y="4867231"/>
            <a:ext cx="456443" cy="471014"/>
            <a:chOff x="3839672" y="-561491"/>
            <a:chExt cx="496658" cy="509899"/>
          </a:xfrm>
        </p:grpSpPr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0EABD201-3865-7047-ACE4-4E972A31B423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093CA027-3BEB-DE49-9416-72160936B79C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AA6195A9-BCC9-E44D-A8A3-F876EEDC1549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EBAA39A5-5E7B-074E-ADF0-B82B764788D6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EEC06A29-2A49-E241-8019-FFCA116DF61B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5B525303-BD0A-8741-A514-B2B11F27C0AA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17E332DD-0442-4F4D-AEC9-C88ED5CF3602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73B1F0A9-CF9E-6E42-B28C-6340D8C3A577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994FDF0D-6E8C-6446-A586-9ADBA0A8F4BF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421" name="Groupe 420">
            <a:extLst>
              <a:ext uri="{FF2B5EF4-FFF2-40B4-BE49-F238E27FC236}">
                <a16:creationId xmlns:a16="http://schemas.microsoft.com/office/drawing/2014/main" id="{BE5761D7-6861-D448-8322-E3BFF875BD8D}"/>
              </a:ext>
            </a:extLst>
          </p:cNvPr>
          <p:cNvGrpSpPr/>
          <p:nvPr/>
        </p:nvGrpSpPr>
        <p:grpSpPr>
          <a:xfrm>
            <a:off x="3804275" y="5897966"/>
            <a:ext cx="456443" cy="471014"/>
            <a:chOff x="3839672" y="-561491"/>
            <a:chExt cx="496658" cy="509899"/>
          </a:xfrm>
        </p:grpSpPr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501E4A33-5247-FA4A-97F7-216897D78077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ED30F43-AC16-7148-8156-46FE9576085F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02F23A5E-E567-8147-832D-8F0BA987B106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5D4FFBFA-69E7-7144-922A-964870C13C5F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01898922-00CB-B44C-9763-BC6F7E2D453C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22DB59B4-8453-C14B-B214-BC817662E9A5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D4E16B27-4FE7-A34E-9C96-EB18FFD98178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653B1946-1BC5-4A4D-971A-5D634D1F612E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74AD471A-495A-5F45-8CA7-84AA928E0C34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431" name="Groupe 430">
            <a:extLst>
              <a:ext uri="{FF2B5EF4-FFF2-40B4-BE49-F238E27FC236}">
                <a16:creationId xmlns:a16="http://schemas.microsoft.com/office/drawing/2014/main" id="{EEA62E0D-C312-9047-905E-AA4A58CA5DC3}"/>
              </a:ext>
            </a:extLst>
          </p:cNvPr>
          <p:cNvGrpSpPr/>
          <p:nvPr/>
        </p:nvGrpSpPr>
        <p:grpSpPr>
          <a:xfrm>
            <a:off x="6464180" y="2811120"/>
            <a:ext cx="456443" cy="471014"/>
            <a:chOff x="3839672" y="-561491"/>
            <a:chExt cx="496658" cy="509899"/>
          </a:xfrm>
        </p:grpSpPr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8CE4FC84-8B79-9C4E-8CCF-7F5E04F30D78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2EA9ADE4-8573-B240-BA23-C146D4EFD6AC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6B01A694-4702-7D40-9069-CD244DC645B7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F9F3390-D3C8-704F-ADBF-71F2F5541881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24E434EA-4CCA-924E-88A2-8302D10FED1E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C854387C-19EA-FC4B-B4E2-EA56FAE556F9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6F4B8334-F0B6-EC46-8C7C-879ADFF15FC0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E262EABE-EA8E-094F-A4A5-D63A247C517B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E1262E3E-3E8C-E249-AA90-264332890060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441" name="Groupe 440">
            <a:extLst>
              <a:ext uri="{FF2B5EF4-FFF2-40B4-BE49-F238E27FC236}">
                <a16:creationId xmlns:a16="http://schemas.microsoft.com/office/drawing/2014/main" id="{7E4CAF6A-DB96-514C-B33D-CBFB57171793}"/>
              </a:ext>
            </a:extLst>
          </p:cNvPr>
          <p:cNvGrpSpPr/>
          <p:nvPr/>
        </p:nvGrpSpPr>
        <p:grpSpPr>
          <a:xfrm>
            <a:off x="6464179" y="3828577"/>
            <a:ext cx="456443" cy="471014"/>
            <a:chOff x="3839672" y="-561491"/>
            <a:chExt cx="496658" cy="509899"/>
          </a:xfrm>
        </p:grpSpPr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89B53C50-4A1E-0D41-8295-F22438CBCE85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2CF807D7-5F7A-0C40-8F60-BB6903099A8E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72C3E63D-62A7-BB4E-920E-52CB2CCDCC38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08014E69-1F17-F846-BC35-0879AA4D5628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D5987D95-7713-FF48-A858-95163B672335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313FA27B-B8F5-AE48-9F0E-4D423EC4A882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9885765A-618D-F042-AA42-BAC2CFAF0639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9DCE652F-7FC7-F745-B723-CD64CA7BFDE1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1774FE59-3AD2-8249-8B30-F4503A00B72A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451" name="Groupe 450">
            <a:extLst>
              <a:ext uri="{FF2B5EF4-FFF2-40B4-BE49-F238E27FC236}">
                <a16:creationId xmlns:a16="http://schemas.microsoft.com/office/drawing/2014/main" id="{85E53BC5-0A72-E04D-8CAA-DC2401E92596}"/>
              </a:ext>
            </a:extLst>
          </p:cNvPr>
          <p:cNvGrpSpPr/>
          <p:nvPr/>
        </p:nvGrpSpPr>
        <p:grpSpPr>
          <a:xfrm>
            <a:off x="6464179" y="4867231"/>
            <a:ext cx="456443" cy="471014"/>
            <a:chOff x="3839672" y="-561491"/>
            <a:chExt cx="496658" cy="509899"/>
          </a:xfrm>
        </p:grpSpPr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68D5E5F7-9D9D-9948-B14D-7A412E7DCA02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994E8249-58E1-0B46-BD0D-C95DF507EF39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44BA89C7-2743-3140-9DB6-5CB7C876D98D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7B1B8EA6-0B21-F244-AB8E-04D9F7603B51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CE50E6C0-EB3D-4F4D-96BD-4486A5FC9D09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476F22AE-B3BB-7D49-B7AA-918D18488C26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6BB06425-168F-CF4E-A709-C3C7C668DDD1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F9D225FE-1D6C-CD40-B093-C688B0C07A32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1E5B5C75-A3DB-EB4F-B828-35E1DC7BB8EA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grpSp>
        <p:nvGrpSpPr>
          <p:cNvPr id="461" name="Groupe 460">
            <a:extLst>
              <a:ext uri="{FF2B5EF4-FFF2-40B4-BE49-F238E27FC236}">
                <a16:creationId xmlns:a16="http://schemas.microsoft.com/office/drawing/2014/main" id="{E5F6D291-3C83-B34E-81D7-C1436DC7FCE3}"/>
              </a:ext>
            </a:extLst>
          </p:cNvPr>
          <p:cNvGrpSpPr/>
          <p:nvPr/>
        </p:nvGrpSpPr>
        <p:grpSpPr>
          <a:xfrm>
            <a:off x="6464179" y="5897966"/>
            <a:ext cx="456443" cy="471014"/>
            <a:chOff x="3839672" y="-561491"/>
            <a:chExt cx="496658" cy="509899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2F88D356-82C6-7A44-8F57-F761AF0BE0A5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ECB3C226-B5B9-E246-A0DB-83D6C073E370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E4CAC588-D638-CF49-857D-4DBA6929A01E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920C990C-36AC-C24A-B3D3-B503215AC1CD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8E78FDFC-FD44-2E4F-9AFB-7B550191138D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63666C02-A04E-CB4B-AE3D-BEEDDF6D6503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C2D31852-84EE-6947-B2E9-D6168B203786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9EF7941-C681-554C-BCFA-AC3F93006B15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EDC733E0-4AC6-5949-9136-2B0C7379F002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</p:grpSp>
      <p:sp>
        <p:nvSpPr>
          <p:cNvPr id="471" name="Rectangle 470">
            <a:extLst>
              <a:ext uri="{FF2B5EF4-FFF2-40B4-BE49-F238E27FC236}">
                <a16:creationId xmlns:a16="http://schemas.microsoft.com/office/drawing/2014/main" id="{02D9BAA7-36F1-A74A-964F-ADE625386C3D}"/>
              </a:ext>
            </a:extLst>
          </p:cNvPr>
          <p:cNvSpPr/>
          <p:nvPr/>
        </p:nvSpPr>
        <p:spPr>
          <a:xfrm>
            <a:off x="3820424" y="2174378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256950A1-1359-7A46-AF0D-843E25E6C30B}"/>
              </a:ext>
            </a:extLst>
          </p:cNvPr>
          <p:cNvSpPr/>
          <p:nvPr/>
        </p:nvSpPr>
        <p:spPr>
          <a:xfrm>
            <a:off x="6464245" y="3316411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AAF786A0-18F0-D942-961A-F0A1870F1E9A}"/>
              </a:ext>
            </a:extLst>
          </p:cNvPr>
          <p:cNvSpPr/>
          <p:nvPr/>
        </p:nvSpPr>
        <p:spPr>
          <a:xfrm>
            <a:off x="6464245" y="3493417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1AD069DA-A2F7-5C49-865A-CDAF4786EC8F}"/>
              </a:ext>
            </a:extLst>
          </p:cNvPr>
          <p:cNvSpPr/>
          <p:nvPr/>
        </p:nvSpPr>
        <p:spPr>
          <a:xfrm>
            <a:off x="6464245" y="4329280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7BF7B38B-3593-E54D-872C-A737F6CE8F52}"/>
              </a:ext>
            </a:extLst>
          </p:cNvPr>
          <p:cNvSpPr/>
          <p:nvPr/>
        </p:nvSpPr>
        <p:spPr>
          <a:xfrm>
            <a:off x="6464245" y="4506285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9BFCF307-2965-0247-86BA-80D947392B2E}"/>
              </a:ext>
            </a:extLst>
          </p:cNvPr>
          <p:cNvSpPr/>
          <p:nvPr/>
        </p:nvSpPr>
        <p:spPr>
          <a:xfrm>
            <a:off x="6464245" y="5371648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1100A67F-EAA1-AF43-BE4A-E7E057532154}"/>
              </a:ext>
            </a:extLst>
          </p:cNvPr>
          <p:cNvSpPr/>
          <p:nvPr/>
        </p:nvSpPr>
        <p:spPr>
          <a:xfrm>
            <a:off x="6464245" y="5548654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EC961CAB-F473-2945-8913-10075777D465}"/>
              </a:ext>
            </a:extLst>
          </p:cNvPr>
          <p:cNvSpPr/>
          <p:nvPr/>
        </p:nvSpPr>
        <p:spPr>
          <a:xfrm>
            <a:off x="6464245" y="6404183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F3660C57-6435-D649-B859-C7FF30F01CAC}"/>
              </a:ext>
            </a:extLst>
          </p:cNvPr>
          <p:cNvSpPr/>
          <p:nvPr/>
        </p:nvSpPr>
        <p:spPr>
          <a:xfrm>
            <a:off x="6464245" y="6581189"/>
            <a:ext cx="454394" cy="14293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6A2383F5-8D99-2345-801D-2FB9684C1241}"/>
              </a:ext>
            </a:extLst>
          </p:cNvPr>
          <p:cNvSpPr/>
          <p:nvPr/>
        </p:nvSpPr>
        <p:spPr>
          <a:xfrm>
            <a:off x="7760896" y="2643899"/>
            <a:ext cx="1419318" cy="417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MLPs</a:t>
            </a:r>
            <a:endParaRPr lang="fr-FR" sz="1400" dirty="0"/>
          </a:p>
        </p:txBody>
      </p:sp>
      <p:cxnSp>
        <p:nvCxnSpPr>
          <p:cNvPr id="481" name="Connecteur droit avec flèche 480">
            <a:extLst>
              <a:ext uri="{FF2B5EF4-FFF2-40B4-BE49-F238E27FC236}">
                <a16:creationId xmlns:a16="http://schemas.microsoft.com/office/drawing/2014/main" id="{E49DA2C6-E50C-1344-B613-7C857C7C9C82}"/>
              </a:ext>
            </a:extLst>
          </p:cNvPr>
          <p:cNvCxnSpPr>
            <a:cxnSpLocks/>
          </p:cNvCxnSpPr>
          <p:nvPr/>
        </p:nvCxnSpPr>
        <p:spPr>
          <a:xfrm>
            <a:off x="9173698" y="2840399"/>
            <a:ext cx="344611" cy="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2" name="Image 481">
            <a:extLst>
              <a:ext uri="{FF2B5EF4-FFF2-40B4-BE49-F238E27FC236}">
                <a16:creationId xmlns:a16="http://schemas.microsoft.com/office/drawing/2014/main" id="{4C710DB2-20C4-BA47-A360-C6275D4B37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2305" r="10624"/>
          <a:stretch/>
        </p:blipFill>
        <p:spPr>
          <a:xfrm>
            <a:off x="10672441" y="5856701"/>
            <a:ext cx="895892" cy="751076"/>
          </a:xfrm>
          <a:prstGeom prst="rect">
            <a:avLst/>
          </a:prstGeom>
        </p:spPr>
      </p:pic>
      <p:pic>
        <p:nvPicPr>
          <p:cNvPr id="483" name="Image 482">
            <a:extLst>
              <a:ext uri="{FF2B5EF4-FFF2-40B4-BE49-F238E27FC236}">
                <a16:creationId xmlns:a16="http://schemas.microsoft.com/office/drawing/2014/main" id="{6B1A26ED-B809-A34C-A19F-CB3292240FE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2928" r="1"/>
          <a:stretch/>
        </p:blipFill>
        <p:spPr>
          <a:xfrm>
            <a:off x="10644736" y="2822139"/>
            <a:ext cx="895892" cy="751076"/>
          </a:xfrm>
          <a:prstGeom prst="rect">
            <a:avLst/>
          </a:prstGeom>
        </p:spPr>
      </p:pic>
      <p:sp>
        <p:nvSpPr>
          <p:cNvPr id="484" name="Rectangle 483">
            <a:extLst>
              <a:ext uri="{FF2B5EF4-FFF2-40B4-BE49-F238E27FC236}">
                <a16:creationId xmlns:a16="http://schemas.microsoft.com/office/drawing/2014/main" id="{CA3A00AF-EDB2-104D-9C03-5EB719F42E58}"/>
              </a:ext>
            </a:extLst>
          </p:cNvPr>
          <p:cNvSpPr/>
          <p:nvPr/>
        </p:nvSpPr>
        <p:spPr>
          <a:xfrm rot="5400000">
            <a:off x="9450012" y="5184434"/>
            <a:ext cx="375538" cy="46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485" name="Flèche vers la droite 484">
            <a:extLst>
              <a:ext uri="{FF2B5EF4-FFF2-40B4-BE49-F238E27FC236}">
                <a16:creationId xmlns:a16="http://schemas.microsoft.com/office/drawing/2014/main" id="{2996F1F0-AB01-DA48-9725-ECB50DC6BA6B}"/>
              </a:ext>
            </a:extLst>
          </p:cNvPr>
          <p:cNvSpPr/>
          <p:nvPr/>
        </p:nvSpPr>
        <p:spPr>
          <a:xfrm rot="5400000" flipV="1">
            <a:off x="7962072" y="4555864"/>
            <a:ext cx="4255963" cy="916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44482061-59D8-7F41-ADE3-CA7FFDAD0D08}"/>
              </a:ext>
            </a:extLst>
          </p:cNvPr>
          <p:cNvSpPr/>
          <p:nvPr/>
        </p:nvSpPr>
        <p:spPr>
          <a:xfrm rot="5400000">
            <a:off x="9981136" y="3063870"/>
            <a:ext cx="375538" cy="989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53440725-EE49-2241-8F7B-B95BC173F713}"/>
              </a:ext>
            </a:extLst>
          </p:cNvPr>
          <p:cNvSpPr/>
          <p:nvPr/>
        </p:nvSpPr>
        <p:spPr>
          <a:xfrm rot="5400000">
            <a:off x="9951561" y="4153366"/>
            <a:ext cx="375538" cy="516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6C3DD292-50A5-F24C-ACBA-B313CFD585EF}"/>
              </a:ext>
            </a:extLst>
          </p:cNvPr>
          <p:cNvSpPr/>
          <p:nvPr/>
        </p:nvSpPr>
        <p:spPr>
          <a:xfrm rot="5400000">
            <a:off x="10034093" y="6111338"/>
            <a:ext cx="375538" cy="2058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A27FAE30-4C6C-7746-97AC-19EDF6B42DE1}"/>
              </a:ext>
            </a:extLst>
          </p:cNvPr>
          <p:cNvSpPr/>
          <p:nvPr/>
        </p:nvSpPr>
        <p:spPr>
          <a:xfrm rot="5400000">
            <a:off x="10071184" y="5067061"/>
            <a:ext cx="375538" cy="28106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490" name="ZoneTexte 489">
            <a:extLst>
              <a:ext uri="{FF2B5EF4-FFF2-40B4-BE49-F238E27FC236}">
                <a16:creationId xmlns:a16="http://schemas.microsoft.com/office/drawing/2014/main" id="{AD62767D-89ED-9D4B-857C-3DC4913B40D1}"/>
              </a:ext>
            </a:extLst>
          </p:cNvPr>
          <p:cNvSpPr txBox="1"/>
          <p:nvPr/>
        </p:nvSpPr>
        <p:spPr>
          <a:xfrm rot="5400000">
            <a:off x="10959731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491" name="ZoneTexte 490">
            <a:extLst>
              <a:ext uri="{FF2B5EF4-FFF2-40B4-BE49-F238E27FC236}">
                <a16:creationId xmlns:a16="http://schemas.microsoft.com/office/drawing/2014/main" id="{85EEB695-629F-2B40-9C75-A7329405245B}"/>
              </a:ext>
            </a:extLst>
          </p:cNvPr>
          <p:cNvSpPr txBox="1"/>
          <p:nvPr/>
        </p:nvSpPr>
        <p:spPr>
          <a:xfrm rot="5400000">
            <a:off x="10959731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492" name="ZoneTexte 491">
            <a:extLst>
              <a:ext uri="{FF2B5EF4-FFF2-40B4-BE49-F238E27FC236}">
                <a16:creationId xmlns:a16="http://schemas.microsoft.com/office/drawing/2014/main" id="{47A1DDEB-8F15-3F41-B685-E523286B06FE}"/>
              </a:ext>
            </a:extLst>
          </p:cNvPr>
          <p:cNvSpPr txBox="1"/>
          <p:nvPr/>
        </p:nvSpPr>
        <p:spPr>
          <a:xfrm rot="5400000">
            <a:off x="10959731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493" name="ZoneTexte 492">
            <a:extLst>
              <a:ext uri="{FF2B5EF4-FFF2-40B4-BE49-F238E27FC236}">
                <a16:creationId xmlns:a16="http://schemas.microsoft.com/office/drawing/2014/main" id="{59B04EBE-9C09-554E-914D-99C6F03794AB}"/>
              </a:ext>
            </a:extLst>
          </p:cNvPr>
          <p:cNvSpPr txBox="1"/>
          <p:nvPr/>
        </p:nvSpPr>
        <p:spPr>
          <a:xfrm>
            <a:off x="11518120" y="6489269"/>
            <a:ext cx="607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time</a:t>
            </a:r>
          </a:p>
        </p:txBody>
      </p:sp>
      <p:cxnSp>
        <p:nvCxnSpPr>
          <p:cNvPr id="494" name="Connecteur droit avec flèche 493">
            <a:extLst>
              <a:ext uri="{FF2B5EF4-FFF2-40B4-BE49-F238E27FC236}">
                <a16:creationId xmlns:a16="http://schemas.microsoft.com/office/drawing/2014/main" id="{42CEF527-512F-5F47-B08C-890B87FFB206}"/>
              </a:ext>
            </a:extLst>
          </p:cNvPr>
          <p:cNvCxnSpPr>
            <a:cxnSpLocks/>
          </p:cNvCxnSpPr>
          <p:nvPr/>
        </p:nvCxnSpPr>
        <p:spPr>
          <a:xfrm>
            <a:off x="11825896" y="2791100"/>
            <a:ext cx="0" cy="3812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95" name="ZoneTexte 494">
            <a:extLst>
              <a:ext uri="{FF2B5EF4-FFF2-40B4-BE49-F238E27FC236}">
                <a16:creationId xmlns:a16="http://schemas.microsoft.com/office/drawing/2014/main" id="{366A2F45-32A2-A24B-995E-1E5F192461B0}"/>
              </a:ext>
            </a:extLst>
          </p:cNvPr>
          <p:cNvSpPr txBox="1"/>
          <p:nvPr/>
        </p:nvSpPr>
        <p:spPr>
          <a:xfrm>
            <a:off x="11596988" y="2892511"/>
            <a:ext cx="271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496" name="ZoneTexte 495">
            <a:extLst>
              <a:ext uri="{FF2B5EF4-FFF2-40B4-BE49-F238E27FC236}">
                <a16:creationId xmlns:a16="http://schemas.microsoft.com/office/drawing/2014/main" id="{460D14A5-2CDC-5445-96FE-8BF6C5238B3E}"/>
              </a:ext>
            </a:extLst>
          </p:cNvPr>
          <p:cNvSpPr txBox="1"/>
          <p:nvPr/>
        </p:nvSpPr>
        <p:spPr>
          <a:xfrm>
            <a:off x="11585919" y="5965518"/>
            <a:ext cx="30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>
                <a:solidFill>
                  <a:schemeClr val="accent3"/>
                </a:solidFill>
              </a:rPr>
              <a:t>T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497" name="ZoneTexte 496">
            <a:extLst>
              <a:ext uri="{FF2B5EF4-FFF2-40B4-BE49-F238E27FC236}">
                <a16:creationId xmlns:a16="http://schemas.microsoft.com/office/drawing/2014/main" id="{7967C947-A99D-9F4E-9006-48F9AA83B13D}"/>
              </a:ext>
            </a:extLst>
          </p:cNvPr>
          <p:cNvSpPr txBox="1"/>
          <p:nvPr/>
        </p:nvSpPr>
        <p:spPr>
          <a:xfrm>
            <a:off x="11599034" y="3925105"/>
            <a:ext cx="302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k</a:t>
            </a:r>
          </a:p>
        </p:txBody>
      </p:sp>
      <p:sp>
        <p:nvSpPr>
          <p:cNvPr id="498" name="ZoneTexte 497">
            <a:extLst>
              <a:ext uri="{FF2B5EF4-FFF2-40B4-BE49-F238E27FC236}">
                <a16:creationId xmlns:a16="http://schemas.microsoft.com/office/drawing/2014/main" id="{5E408DF0-11CE-C247-B4F9-CAC10CB4E4A1}"/>
              </a:ext>
            </a:extLst>
          </p:cNvPr>
          <p:cNvSpPr txBox="1"/>
          <p:nvPr/>
        </p:nvSpPr>
        <p:spPr>
          <a:xfrm rot="5400000">
            <a:off x="11613345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499" name="ZoneTexte 498">
            <a:extLst>
              <a:ext uri="{FF2B5EF4-FFF2-40B4-BE49-F238E27FC236}">
                <a16:creationId xmlns:a16="http://schemas.microsoft.com/office/drawing/2014/main" id="{AE71CADE-C6E0-2D4B-A86F-4393119B86A1}"/>
              </a:ext>
            </a:extLst>
          </p:cNvPr>
          <p:cNvSpPr txBox="1"/>
          <p:nvPr/>
        </p:nvSpPr>
        <p:spPr>
          <a:xfrm rot="5400000">
            <a:off x="11613345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500" name="ZoneTexte 499">
            <a:extLst>
              <a:ext uri="{FF2B5EF4-FFF2-40B4-BE49-F238E27FC236}">
                <a16:creationId xmlns:a16="http://schemas.microsoft.com/office/drawing/2014/main" id="{9E3D1849-EB78-094D-B16F-FBBE8D860763}"/>
              </a:ext>
            </a:extLst>
          </p:cNvPr>
          <p:cNvSpPr txBox="1"/>
          <p:nvPr/>
        </p:nvSpPr>
        <p:spPr>
          <a:xfrm rot="5400000">
            <a:off x="11613345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501" name="Opération manuelle 500">
            <a:extLst>
              <a:ext uri="{FF2B5EF4-FFF2-40B4-BE49-F238E27FC236}">
                <a16:creationId xmlns:a16="http://schemas.microsoft.com/office/drawing/2014/main" id="{EE835F28-9385-2B44-8489-C8B12790ABB5}"/>
              </a:ext>
            </a:extLst>
          </p:cNvPr>
          <p:cNvSpPr/>
          <p:nvPr/>
        </p:nvSpPr>
        <p:spPr>
          <a:xfrm rot="16200000">
            <a:off x="1429084" y="3782936"/>
            <a:ext cx="750465" cy="843196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502" name="ZoneTexte 501">
            <a:extLst>
              <a:ext uri="{FF2B5EF4-FFF2-40B4-BE49-F238E27FC236}">
                <a16:creationId xmlns:a16="http://schemas.microsoft.com/office/drawing/2014/main" id="{16ED674C-2EB5-0F48-8671-A67B5D84BF16}"/>
              </a:ext>
            </a:extLst>
          </p:cNvPr>
          <p:cNvSpPr txBox="1"/>
          <p:nvPr/>
        </p:nvSpPr>
        <p:spPr>
          <a:xfrm>
            <a:off x="1346128" y="3906258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Visual</a:t>
            </a:r>
          </a:p>
          <a:p>
            <a:pPr algn="ctr"/>
            <a:r>
              <a:rPr lang="fr-FR" sz="1400" dirty="0" err="1"/>
              <a:t>Backbone</a:t>
            </a:r>
            <a:endParaRPr lang="fr-FR" sz="1400" dirty="0"/>
          </a:p>
        </p:txBody>
      </p:sp>
      <p:sp>
        <p:nvSpPr>
          <p:cNvPr id="503" name="Opération manuelle 502">
            <a:extLst>
              <a:ext uri="{FF2B5EF4-FFF2-40B4-BE49-F238E27FC236}">
                <a16:creationId xmlns:a16="http://schemas.microsoft.com/office/drawing/2014/main" id="{7FC74D29-FCFC-5849-A92A-BE509ED78A50}"/>
              </a:ext>
            </a:extLst>
          </p:cNvPr>
          <p:cNvSpPr/>
          <p:nvPr/>
        </p:nvSpPr>
        <p:spPr>
          <a:xfrm rot="16200000">
            <a:off x="1429084" y="4779197"/>
            <a:ext cx="750465" cy="843196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504" name="ZoneTexte 503">
            <a:extLst>
              <a:ext uri="{FF2B5EF4-FFF2-40B4-BE49-F238E27FC236}">
                <a16:creationId xmlns:a16="http://schemas.microsoft.com/office/drawing/2014/main" id="{FF027AF2-3CB3-2249-B8C8-25BABC38046E}"/>
              </a:ext>
            </a:extLst>
          </p:cNvPr>
          <p:cNvSpPr txBox="1"/>
          <p:nvPr/>
        </p:nvSpPr>
        <p:spPr>
          <a:xfrm>
            <a:off x="1346128" y="4902518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Visual</a:t>
            </a:r>
          </a:p>
          <a:p>
            <a:pPr algn="ctr"/>
            <a:r>
              <a:rPr lang="fr-FR" sz="1400" dirty="0" err="1"/>
              <a:t>Backbone</a:t>
            </a:r>
            <a:endParaRPr lang="fr-FR" sz="1400" dirty="0"/>
          </a:p>
        </p:txBody>
      </p:sp>
      <p:sp>
        <p:nvSpPr>
          <p:cNvPr id="505" name="Opération manuelle 504">
            <a:extLst>
              <a:ext uri="{FF2B5EF4-FFF2-40B4-BE49-F238E27FC236}">
                <a16:creationId xmlns:a16="http://schemas.microsoft.com/office/drawing/2014/main" id="{99763D28-9F9B-0943-848A-7F366E7D9EA2}"/>
              </a:ext>
            </a:extLst>
          </p:cNvPr>
          <p:cNvSpPr/>
          <p:nvPr/>
        </p:nvSpPr>
        <p:spPr>
          <a:xfrm rot="16200000">
            <a:off x="1429084" y="5786055"/>
            <a:ext cx="750465" cy="843196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506" name="ZoneTexte 505">
            <a:extLst>
              <a:ext uri="{FF2B5EF4-FFF2-40B4-BE49-F238E27FC236}">
                <a16:creationId xmlns:a16="http://schemas.microsoft.com/office/drawing/2014/main" id="{A807AB8A-6F71-BC47-8904-5854B3318677}"/>
              </a:ext>
            </a:extLst>
          </p:cNvPr>
          <p:cNvSpPr txBox="1"/>
          <p:nvPr/>
        </p:nvSpPr>
        <p:spPr>
          <a:xfrm>
            <a:off x="1346128" y="5909377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Visual</a:t>
            </a:r>
          </a:p>
          <a:p>
            <a:pPr algn="ctr"/>
            <a:r>
              <a:rPr lang="fr-FR" sz="1400" dirty="0" err="1"/>
              <a:t>Backbone</a:t>
            </a:r>
            <a:endParaRPr lang="fr-FR" sz="1400" dirty="0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375E391F-7176-BE49-9336-4CD685A8547E}"/>
              </a:ext>
            </a:extLst>
          </p:cNvPr>
          <p:cNvSpPr/>
          <p:nvPr/>
        </p:nvSpPr>
        <p:spPr>
          <a:xfrm rot="5400000">
            <a:off x="2112098" y="4052533"/>
            <a:ext cx="752850" cy="3440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Linear</a:t>
            </a:r>
            <a:endParaRPr lang="fr-FR" sz="1400" dirty="0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66510F6D-3696-AF4F-AAC7-9A6A5D010CBE}"/>
              </a:ext>
            </a:extLst>
          </p:cNvPr>
          <p:cNvSpPr/>
          <p:nvPr/>
        </p:nvSpPr>
        <p:spPr>
          <a:xfrm rot="5400000">
            <a:off x="2112098" y="5027596"/>
            <a:ext cx="752850" cy="3440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Linear</a:t>
            </a:r>
            <a:endParaRPr lang="fr-FR" sz="1400" dirty="0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6A1DB60A-4A5D-C94D-A3CA-8123D2B95E09}"/>
              </a:ext>
            </a:extLst>
          </p:cNvPr>
          <p:cNvSpPr/>
          <p:nvPr/>
        </p:nvSpPr>
        <p:spPr>
          <a:xfrm rot="5400000">
            <a:off x="2112098" y="6066250"/>
            <a:ext cx="752850" cy="3440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Linear</a:t>
            </a:r>
            <a:endParaRPr lang="fr-FR" sz="1400" dirty="0"/>
          </a:p>
        </p:txBody>
      </p:sp>
      <p:sp>
        <p:nvSpPr>
          <p:cNvPr id="510" name="Rectangle 509">
            <a:extLst>
              <a:ext uri="{FF2B5EF4-FFF2-40B4-BE49-F238E27FC236}">
                <a16:creationId xmlns:a16="http://schemas.microsoft.com/office/drawing/2014/main" id="{B9206D88-E792-2D46-B13B-2AFD27C770C8}"/>
              </a:ext>
            </a:extLst>
          </p:cNvPr>
          <p:cNvSpPr/>
          <p:nvPr/>
        </p:nvSpPr>
        <p:spPr>
          <a:xfrm>
            <a:off x="2733693" y="3848114"/>
            <a:ext cx="876417" cy="755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2D Position</a:t>
            </a:r>
          </a:p>
          <a:p>
            <a:pPr algn="ctr"/>
            <a:r>
              <a:rPr lang="fr-FR" sz="1400" dirty="0" err="1"/>
              <a:t>Encoding</a:t>
            </a:r>
            <a:endParaRPr lang="fr-FR" sz="1400" dirty="0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32C374AE-FC2D-3349-B824-E7E73AF2FF0A}"/>
              </a:ext>
            </a:extLst>
          </p:cNvPr>
          <p:cNvSpPr/>
          <p:nvPr/>
        </p:nvSpPr>
        <p:spPr>
          <a:xfrm>
            <a:off x="2733693" y="4823177"/>
            <a:ext cx="876417" cy="7510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2D Position</a:t>
            </a:r>
          </a:p>
          <a:p>
            <a:pPr algn="ctr"/>
            <a:r>
              <a:rPr lang="fr-FR" sz="1400" dirty="0" err="1"/>
              <a:t>Encoding</a:t>
            </a:r>
            <a:endParaRPr lang="fr-FR" sz="1400" dirty="0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7C5733A4-7D37-F04F-9E9D-39E6EBC112E1}"/>
              </a:ext>
            </a:extLst>
          </p:cNvPr>
          <p:cNvSpPr/>
          <p:nvPr/>
        </p:nvSpPr>
        <p:spPr>
          <a:xfrm>
            <a:off x="2733693" y="5861831"/>
            <a:ext cx="876417" cy="751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2D Position</a:t>
            </a:r>
          </a:p>
          <a:p>
            <a:pPr algn="ctr"/>
            <a:r>
              <a:rPr lang="fr-FR" sz="1400" dirty="0" err="1"/>
              <a:t>Encoding</a:t>
            </a:r>
            <a:endParaRPr lang="fr-FR" sz="1400" dirty="0"/>
          </a:p>
        </p:txBody>
      </p:sp>
      <p:sp>
        <p:nvSpPr>
          <p:cNvPr id="513" name="Rectangle 512">
            <a:extLst>
              <a:ext uri="{FF2B5EF4-FFF2-40B4-BE49-F238E27FC236}">
                <a16:creationId xmlns:a16="http://schemas.microsoft.com/office/drawing/2014/main" id="{D444B401-5C42-4245-98C1-35455D608BBD}"/>
              </a:ext>
            </a:extLst>
          </p:cNvPr>
          <p:cNvSpPr/>
          <p:nvPr/>
        </p:nvSpPr>
        <p:spPr>
          <a:xfrm>
            <a:off x="5185091" y="4845180"/>
            <a:ext cx="1118156" cy="17584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Video-Text</a:t>
            </a:r>
            <a:endParaRPr lang="fr-FR" sz="1400" dirty="0"/>
          </a:p>
          <a:p>
            <a:pPr algn="ctr"/>
            <a:r>
              <a:rPr lang="fr-FR" sz="1400" dirty="0"/>
              <a:t>Encoder</a:t>
            </a:r>
          </a:p>
        </p:txBody>
      </p:sp>
      <p:sp>
        <p:nvSpPr>
          <p:cNvPr id="514" name="ZoneTexte 513">
            <a:extLst>
              <a:ext uri="{FF2B5EF4-FFF2-40B4-BE49-F238E27FC236}">
                <a16:creationId xmlns:a16="http://schemas.microsoft.com/office/drawing/2014/main" id="{0C0F924D-A0DD-6141-8D0D-5AC8EFB69F96}"/>
              </a:ext>
            </a:extLst>
          </p:cNvPr>
          <p:cNvSpPr txBox="1"/>
          <p:nvPr/>
        </p:nvSpPr>
        <p:spPr>
          <a:xfrm>
            <a:off x="4592947" y="3433575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Clip 1</a:t>
            </a:r>
          </a:p>
        </p:txBody>
      </p:sp>
      <p:cxnSp>
        <p:nvCxnSpPr>
          <p:cNvPr id="515" name="Connecteur droit 514">
            <a:extLst>
              <a:ext uri="{FF2B5EF4-FFF2-40B4-BE49-F238E27FC236}">
                <a16:creationId xmlns:a16="http://schemas.microsoft.com/office/drawing/2014/main" id="{3BF30169-7EED-0F48-BF48-065FF46325D0}"/>
              </a:ext>
            </a:extLst>
          </p:cNvPr>
          <p:cNvCxnSpPr>
            <a:cxnSpLocks/>
          </p:cNvCxnSpPr>
          <p:nvPr/>
        </p:nvCxnSpPr>
        <p:spPr>
          <a:xfrm>
            <a:off x="4329159" y="2161244"/>
            <a:ext cx="654131" cy="313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6" name="Connecteur droit 515">
            <a:extLst>
              <a:ext uri="{FF2B5EF4-FFF2-40B4-BE49-F238E27FC236}">
                <a16:creationId xmlns:a16="http://schemas.microsoft.com/office/drawing/2014/main" id="{521B4E7A-7326-5348-BF47-50AF882AE73B}"/>
              </a:ext>
            </a:extLst>
          </p:cNvPr>
          <p:cNvCxnSpPr>
            <a:cxnSpLocks/>
          </p:cNvCxnSpPr>
          <p:nvPr/>
        </p:nvCxnSpPr>
        <p:spPr>
          <a:xfrm>
            <a:off x="4988268" y="2164378"/>
            <a:ext cx="0" cy="31545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7" name="Connecteur droit avec flèche 516">
            <a:extLst>
              <a:ext uri="{FF2B5EF4-FFF2-40B4-BE49-F238E27FC236}">
                <a16:creationId xmlns:a16="http://schemas.microsoft.com/office/drawing/2014/main" id="{F1F3350F-BBF8-0647-9798-6C2009258696}"/>
              </a:ext>
            </a:extLst>
          </p:cNvPr>
          <p:cNvCxnSpPr>
            <a:cxnSpLocks/>
          </p:cNvCxnSpPr>
          <p:nvPr/>
        </p:nvCxnSpPr>
        <p:spPr>
          <a:xfrm>
            <a:off x="4984002" y="3271616"/>
            <a:ext cx="219764" cy="4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8" name="Connecteur droit avec flèche 517">
            <a:extLst>
              <a:ext uri="{FF2B5EF4-FFF2-40B4-BE49-F238E27FC236}">
                <a16:creationId xmlns:a16="http://schemas.microsoft.com/office/drawing/2014/main" id="{027275E8-B393-B846-BC78-C99EDCC04A4D}"/>
              </a:ext>
            </a:extLst>
          </p:cNvPr>
          <p:cNvCxnSpPr>
            <a:cxnSpLocks/>
          </p:cNvCxnSpPr>
          <p:nvPr/>
        </p:nvCxnSpPr>
        <p:spPr>
          <a:xfrm>
            <a:off x="4984002" y="5317129"/>
            <a:ext cx="219764" cy="4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9" name="Connecteur droit avec flèche 518">
            <a:extLst>
              <a:ext uri="{FF2B5EF4-FFF2-40B4-BE49-F238E27FC236}">
                <a16:creationId xmlns:a16="http://schemas.microsoft.com/office/drawing/2014/main" id="{AAE11312-68BD-304C-82A1-651EC624A45B}"/>
              </a:ext>
            </a:extLst>
          </p:cNvPr>
          <p:cNvCxnSpPr>
            <a:cxnSpLocks/>
          </p:cNvCxnSpPr>
          <p:nvPr/>
        </p:nvCxnSpPr>
        <p:spPr>
          <a:xfrm>
            <a:off x="6306902" y="5792853"/>
            <a:ext cx="160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" name="Connecteur droit avec flèche 519">
            <a:extLst>
              <a:ext uri="{FF2B5EF4-FFF2-40B4-BE49-F238E27FC236}">
                <a16:creationId xmlns:a16="http://schemas.microsoft.com/office/drawing/2014/main" id="{770CC931-DD02-AD41-9E0C-86D2D577C0D1}"/>
              </a:ext>
            </a:extLst>
          </p:cNvPr>
          <p:cNvCxnSpPr>
            <a:cxnSpLocks/>
          </p:cNvCxnSpPr>
          <p:nvPr/>
        </p:nvCxnSpPr>
        <p:spPr>
          <a:xfrm>
            <a:off x="6306902" y="3747340"/>
            <a:ext cx="160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1" name="ZoneTexte 520">
            <a:extLst>
              <a:ext uri="{FF2B5EF4-FFF2-40B4-BE49-F238E27FC236}">
                <a16:creationId xmlns:a16="http://schemas.microsoft.com/office/drawing/2014/main" id="{4D65A7D3-23F4-C74D-96F0-0E9F0CDE0F4A}"/>
              </a:ext>
            </a:extLst>
          </p:cNvPr>
          <p:cNvSpPr txBox="1"/>
          <p:nvPr/>
        </p:nvSpPr>
        <p:spPr>
          <a:xfrm rot="5400000">
            <a:off x="3011827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22" name="ZoneTexte 521">
            <a:extLst>
              <a:ext uri="{FF2B5EF4-FFF2-40B4-BE49-F238E27FC236}">
                <a16:creationId xmlns:a16="http://schemas.microsoft.com/office/drawing/2014/main" id="{5391D2B8-1C61-FC4E-8D94-14955892D3C6}"/>
              </a:ext>
            </a:extLst>
          </p:cNvPr>
          <p:cNvSpPr txBox="1"/>
          <p:nvPr/>
        </p:nvSpPr>
        <p:spPr>
          <a:xfrm rot="5400000">
            <a:off x="3011827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23" name="ZoneTexte 522">
            <a:extLst>
              <a:ext uri="{FF2B5EF4-FFF2-40B4-BE49-F238E27FC236}">
                <a16:creationId xmlns:a16="http://schemas.microsoft.com/office/drawing/2014/main" id="{17CFF6AB-F7F6-3C41-BA75-88C1E64192A9}"/>
              </a:ext>
            </a:extLst>
          </p:cNvPr>
          <p:cNvSpPr txBox="1"/>
          <p:nvPr/>
        </p:nvSpPr>
        <p:spPr>
          <a:xfrm rot="5400000">
            <a:off x="3011827" y="5619433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24" name="ZoneTexte 523">
            <a:extLst>
              <a:ext uri="{FF2B5EF4-FFF2-40B4-BE49-F238E27FC236}">
                <a16:creationId xmlns:a16="http://schemas.microsoft.com/office/drawing/2014/main" id="{A5D14D20-7046-F945-91BA-BF451E7717EB}"/>
              </a:ext>
            </a:extLst>
          </p:cNvPr>
          <p:cNvSpPr txBox="1"/>
          <p:nvPr/>
        </p:nvSpPr>
        <p:spPr>
          <a:xfrm rot="5400000">
            <a:off x="2367551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25" name="ZoneTexte 524">
            <a:extLst>
              <a:ext uri="{FF2B5EF4-FFF2-40B4-BE49-F238E27FC236}">
                <a16:creationId xmlns:a16="http://schemas.microsoft.com/office/drawing/2014/main" id="{4900EDA8-7693-4E49-83E5-C09170DFF47D}"/>
              </a:ext>
            </a:extLst>
          </p:cNvPr>
          <p:cNvSpPr txBox="1"/>
          <p:nvPr/>
        </p:nvSpPr>
        <p:spPr>
          <a:xfrm rot="5400000">
            <a:off x="2367551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26" name="ZoneTexte 525">
            <a:extLst>
              <a:ext uri="{FF2B5EF4-FFF2-40B4-BE49-F238E27FC236}">
                <a16:creationId xmlns:a16="http://schemas.microsoft.com/office/drawing/2014/main" id="{5307EA77-CCAA-A342-A02C-743AB3508E38}"/>
              </a:ext>
            </a:extLst>
          </p:cNvPr>
          <p:cNvSpPr txBox="1"/>
          <p:nvPr/>
        </p:nvSpPr>
        <p:spPr>
          <a:xfrm rot="5400000">
            <a:off x="2367551" y="5619433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27" name="ZoneTexte 526">
            <a:extLst>
              <a:ext uri="{FF2B5EF4-FFF2-40B4-BE49-F238E27FC236}">
                <a16:creationId xmlns:a16="http://schemas.microsoft.com/office/drawing/2014/main" id="{D3A56341-7B1C-594C-8AE3-6A7CC651A25F}"/>
              </a:ext>
            </a:extLst>
          </p:cNvPr>
          <p:cNvSpPr txBox="1"/>
          <p:nvPr/>
        </p:nvSpPr>
        <p:spPr>
          <a:xfrm rot="5400000">
            <a:off x="1676588" y="3574848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28" name="ZoneTexte 527">
            <a:extLst>
              <a:ext uri="{FF2B5EF4-FFF2-40B4-BE49-F238E27FC236}">
                <a16:creationId xmlns:a16="http://schemas.microsoft.com/office/drawing/2014/main" id="{34DF68FE-217F-6C4E-98B2-63025A6891F7}"/>
              </a:ext>
            </a:extLst>
          </p:cNvPr>
          <p:cNvSpPr txBox="1"/>
          <p:nvPr/>
        </p:nvSpPr>
        <p:spPr>
          <a:xfrm rot="5400000">
            <a:off x="1676588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29" name="ZoneTexte 528">
            <a:extLst>
              <a:ext uri="{FF2B5EF4-FFF2-40B4-BE49-F238E27FC236}">
                <a16:creationId xmlns:a16="http://schemas.microsoft.com/office/drawing/2014/main" id="{C707EE6E-78E8-2648-95CC-BB706BDBCFEB}"/>
              </a:ext>
            </a:extLst>
          </p:cNvPr>
          <p:cNvSpPr txBox="1"/>
          <p:nvPr/>
        </p:nvSpPr>
        <p:spPr>
          <a:xfrm rot="5400000">
            <a:off x="1676588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22E5A389-41B3-9444-B527-775443AF3D7B}"/>
              </a:ext>
            </a:extLst>
          </p:cNvPr>
          <p:cNvSpPr/>
          <p:nvPr/>
        </p:nvSpPr>
        <p:spPr>
          <a:xfrm rot="5400000">
            <a:off x="9566340" y="4038980"/>
            <a:ext cx="375538" cy="275789"/>
          </a:xfrm>
          <a:prstGeom prst="rect">
            <a:avLst/>
          </a:prstGeom>
          <a:solidFill>
            <a:srgbClr val="FF00F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31" name="ZoneTexte 530">
            <a:extLst>
              <a:ext uri="{FF2B5EF4-FFF2-40B4-BE49-F238E27FC236}">
                <a16:creationId xmlns:a16="http://schemas.microsoft.com/office/drawing/2014/main" id="{825F9B72-C503-F146-BA77-D625602F4ED7}"/>
              </a:ext>
            </a:extLst>
          </p:cNvPr>
          <p:cNvSpPr txBox="1"/>
          <p:nvPr/>
        </p:nvSpPr>
        <p:spPr>
          <a:xfrm rot="5400000">
            <a:off x="9557295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32" name="ZoneTexte 531">
            <a:extLst>
              <a:ext uri="{FF2B5EF4-FFF2-40B4-BE49-F238E27FC236}">
                <a16:creationId xmlns:a16="http://schemas.microsoft.com/office/drawing/2014/main" id="{41276DE0-84A5-6749-9F68-E25512A37CB6}"/>
              </a:ext>
            </a:extLst>
          </p:cNvPr>
          <p:cNvSpPr txBox="1"/>
          <p:nvPr/>
        </p:nvSpPr>
        <p:spPr>
          <a:xfrm rot="5400000">
            <a:off x="9557295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33" name="ZoneTexte 532">
            <a:extLst>
              <a:ext uri="{FF2B5EF4-FFF2-40B4-BE49-F238E27FC236}">
                <a16:creationId xmlns:a16="http://schemas.microsoft.com/office/drawing/2014/main" id="{A8EFD95B-EDA0-5B4B-A257-C7BF9081671D}"/>
              </a:ext>
            </a:extLst>
          </p:cNvPr>
          <p:cNvSpPr txBox="1"/>
          <p:nvPr/>
        </p:nvSpPr>
        <p:spPr>
          <a:xfrm rot="5400000">
            <a:off x="9557295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34" name="ZoneTexte 533">
            <a:extLst>
              <a:ext uri="{FF2B5EF4-FFF2-40B4-BE49-F238E27FC236}">
                <a16:creationId xmlns:a16="http://schemas.microsoft.com/office/drawing/2014/main" id="{DF378837-754A-264F-9A5E-289F016CDB85}"/>
              </a:ext>
            </a:extLst>
          </p:cNvPr>
          <p:cNvSpPr txBox="1"/>
          <p:nvPr/>
        </p:nvSpPr>
        <p:spPr>
          <a:xfrm rot="5400000">
            <a:off x="10061511" y="3574847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35" name="ZoneTexte 534">
            <a:extLst>
              <a:ext uri="{FF2B5EF4-FFF2-40B4-BE49-F238E27FC236}">
                <a16:creationId xmlns:a16="http://schemas.microsoft.com/office/drawing/2014/main" id="{664708B8-B745-7D42-ABC6-8CC3B4F4CA70}"/>
              </a:ext>
            </a:extLst>
          </p:cNvPr>
          <p:cNvSpPr txBox="1"/>
          <p:nvPr/>
        </p:nvSpPr>
        <p:spPr>
          <a:xfrm rot="5400000">
            <a:off x="10061511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36" name="ZoneTexte 535">
            <a:extLst>
              <a:ext uri="{FF2B5EF4-FFF2-40B4-BE49-F238E27FC236}">
                <a16:creationId xmlns:a16="http://schemas.microsoft.com/office/drawing/2014/main" id="{0EB05ED3-D650-704C-A61C-1257AC1FEAD6}"/>
              </a:ext>
            </a:extLst>
          </p:cNvPr>
          <p:cNvSpPr txBox="1"/>
          <p:nvPr/>
        </p:nvSpPr>
        <p:spPr>
          <a:xfrm rot="5400000">
            <a:off x="10061511" y="5619432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37" name="Rectangle 536">
            <a:extLst>
              <a:ext uri="{FF2B5EF4-FFF2-40B4-BE49-F238E27FC236}">
                <a16:creationId xmlns:a16="http://schemas.microsoft.com/office/drawing/2014/main" id="{A24A708E-EE87-5D47-AFDA-80D25829B924}"/>
              </a:ext>
            </a:extLst>
          </p:cNvPr>
          <p:cNvSpPr/>
          <p:nvPr/>
        </p:nvSpPr>
        <p:spPr>
          <a:xfrm>
            <a:off x="10643760" y="2815429"/>
            <a:ext cx="921786" cy="7499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38" name="Rectangle 537">
            <a:extLst>
              <a:ext uri="{FF2B5EF4-FFF2-40B4-BE49-F238E27FC236}">
                <a16:creationId xmlns:a16="http://schemas.microsoft.com/office/drawing/2014/main" id="{17DB23D4-BC64-A347-9F12-36136124FEB9}"/>
              </a:ext>
            </a:extLst>
          </p:cNvPr>
          <p:cNvSpPr/>
          <p:nvPr/>
        </p:nvSpPr>
        <p:spPr>
          <a:xfrm>
            <a:off x="10643760" y="3827841"/>
            <a:ext cx="921786" cy="7499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39" name="Rectangle 538">
            <a:extLst>
              <a:ext uri="{FF2B5EF4-FFF2-40B4-BE49-F238E27FC236}">
                <a16:creationId xmlns:a16="http://schemas.microsoft.com/office/drawing/2014/main" id="{B3F669D4-F7A3-F34C-95C3-84C93A744716}"/>
              </a:ext>
            </a:extLst>
          </p:cNvPr>
          <p:cNvSpPr/>
          <p:nvPr/>
        </p:nvSpPr>
        <p:spPr>
          <a:xfrm>
            <a:off x="10655939" y="4837004"/>
            <a:ext cx="921786" cy="7499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C8ADEE32-2526-EE49-A95C-937432BA86C6}"/>
              </a:ext>
            </a:extLst>
          </p:cNvPr>
          <p:cNvSpPr/>
          <p:nvPr/>
        </p:nvSpPr>
        <p:spPr>
          <a:xfrm>
            <a:off x="10655939" y="5846166"/>
            <a:ext cx="921786" cy="74991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541" name="Cadre 540">
            <a:extLst>
              <a:ext uri="{FF2B5EF4-FFF2-40B4-BE49-F238E27FC236}">
                <a16:creationId xmlns:a16="http://schemas.microsoft.com/office/drawing/2014/main" id="{F444750C-71D6-AE4A-AFA7-CFA47D10B216}"/>
              </a:ext>
            </a:extLst>
          </p:cNvPr>
          <p:cNvSpPr/>
          <p:nvPr/>
        </p:nvSpPr>
        <p:spPr>
          <a:xfrm>
            <a:off x="10917547" y="4187117"/>
            <a:ext cx="145565" cy="229290"/>
          </a:xfrm>
          <a:prstGeom prst="fram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solidFill>
                <a:schemeClr val="tx1"/>
              </a:solidFill>
            </a:endParaRPr>
          </a:p>
        </p:txBody>
      </p:sp>
      <p:sp>
        <p:nvSpPr>
          <p:cNvPr id="542" name="Cadre 541">
            <a:extLst>
              <a:ext uri="{FF2B5EF4-FFF2-40B4-BE49-F238E27FC236}">
                <a16:creationId xmlns:a16="http://schemas.microsoft.com/office/drawing/2014/main" id="{5BB531E9-EBC4-8046-B1A5-091A7B1EFCA1}"/>
              </a:ext>
            </a:extLst>
          </p:cNvPr>
          <p:cNvSpPr/>
          <p:nvPr/>
        </p:nvSpPr>
        <p:spPr>
          <a:xfrm>
            <a:off x="10850729" y="4924558"/>
            <a:ext cx="279273" cy="349903"/>
          </a:xfrm>
          <a:prstGeom prst="frame">
            <a:avLst/>
          </a:prstGeom>
          <a:solidFill>
            <a:srgbClr val="00B050"/>
          </a:solidFill>
          <a:ln>
            <a:solidFill>
              <a:srgbClr val="22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>
              <a:solidFill>
                <a:schemeClr val="tx1"/>
              </a:solidFill>
            </a:endParaRPr>
          </a:p>
        </p:txBody>
      </p:sp>
      <p:sp>
        <p:nvSpPr>
          <p:cNvPr id="543" name="ZoneTexte 542">
            <a:extLst>
              <a:ext uri="{FF2B5EF4-FFF2-40B4-BE49-F238E27FC236}">
                <a16:creationId xmlns:a16="http://schemas.microsoft.com/office/drawing/2014/main" id="{3939E749-CF5F-4146-B782-1B31020177D9}"/>
              </a:ext>
            </a:extLst>
          </p:cNvPr>
          <p:cNvSpPr txBox="1"/>
          <p:nvPr/>
        </p:nvSpPr>
        <p:spPr>
          <a:xfrm rot="5400000">
            <a:off x="5619674" y="4578784"/>
            <a:ext cx="33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…</a:t>
            </a:r>
          </a:p>
        </p:txBody>
      </p:sp>
      <p:sp>
        <p:nvSpPr>
          <p:cNvPr id="544" name="Espace réservé du numéro de diapositive 543">
            <a:extLst>
              <a:ext uri="{FF2B5EF4-FFF2-40B4-BE49-F238E27FC236}">
                <a16:creationId xmlns:a16="http://schemas.microsoft.com/office/drawing/2014/main" id="{DE0313B5-DDE3-004D-9FDC-297CBA91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72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000">
        <p:fade/>
      </p:transition>
    </mc:Choice>
    <mc:Fallback xmlns="">
      <p:transition spd="med" advTm="3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2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2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2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2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3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3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3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2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 tmFilter="0, 0; .2, .5; .8, .5; 1, 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500" autoRev="1" fill="hold"/>
                                        <p:tgtEl>
                                          <p:spTgt spid="2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tmFilter="0, 0; .2, .5; .8, .5; 1, 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autoRev="1" fill="hold"/>
                                        <p:tgtEl>
                                          <p:spTgt spid="5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3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 tmFilter="0, 0; .2, .5; .8, .5; 1, 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0" autoRev="1" fill="hold"/>
                                        <p:tgtEl>
                                          <p:spTgt spid="5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5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 tmFilter="0, 0; .2, .5; .8, .5; 1, 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500" autoRev="1" fill="hold"/>
                                        <p:tgtEl>
                                          <p:spTgt spid="5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5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 tmFilter="0, 0; .2, .5; .8, .5; 1, 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autoRev="1" fill="hold"/>
                                        <p:tgtEl>
                                          <p:spTgt spid="5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5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 tmFilter="0, 0; .2, .5; .8, .5; 1, 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500" autoRev="1" fill="hold"/>
                                        <p:tgtEl>
                                          <p:spTgt spid="3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3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3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 animBg="1"/>
      <p:bldP spid="290" grpId="0" animBg="1"/>
      <p:bldP spid="291" grpId="0"/>
      <p:bldP spid="294" grpId="0" animBg="1"/>
      <p:bldP spid="295" grpId="0"/>
      <p:bldP spid="296" grpId="0" animBg="1"/>
      <p:bldP spid="297" grpId="0" animBg="1"/>
      <p:bldP spid="298" grpId="0" animBg="1"/>
      <p:bldP spid="328" grpId="0"/>
      <p:bldP spid="334" grpId="0" animBg="1"/>
      <p:bldP spid="335" grpId="0"/>
      <p:bldP spid="339" grpId="0" animBg="1"/>
      <p:bldP spid="340" grpId="0"/>
      <p:bldP spid="358" grpId="0"/>
      <p:bldP spid="359" grpId="0"/>
      <p:bldP spid="501" grpId="0" animBg="1"/>
      <p:bldP spid="502" grpId="0"/>
      <p:bldP spid="503" grpId="0" animBg="1"/>
      <p:bldP spid="504" grpId="0"/>
      <p:bldP spid="505" grpId="0" animBg="1"/>
      <p:bldP spid="506" grpId="0"/>
      <p:bldP spid="5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FDEDFB-9771-FF4B-B05F-97291795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Video-Text</a:t>
            </a:r>
            <a:r>
              <a:rPr lang="fr-FR" dirty="0"/>
              <a:t> Encoder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03B2B3E-576A-8F42-8B2C-73B1B2FCB7A4}"/>
              </a:ext>
            </a:extLst>
          </p:cNvPr>
          <p:cNvSpPr/>
          <p:nvPr/>
        </p:nvSpPr>
        <p:spPr>
          <a:xfrm>
            <a:off x="3629179" y="3045582"/>
            <a:ext cx="2730702" cy="1138556"/>
          </a:xfrm>
          <a:prstGeom prst="roundRect">
            <a:avLst/>
          </a:prstGeom>
          <a:ln w="38100">
            <a:solidFill>
              <a:srgbClr val="FFBC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500">
              <a:solidFill>
                <a:srgbClr val="7030A0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066A6BB-2421-1549-876F-124DA9F07AA9}"/>
              </a:ext>
            </a:extLst>
          </p:cNvPr>
          <p:cNvSpPr/>
          <p:nvPr/>
        </p:nvSpPr>
        <p:spPr>
          <a:xfrm>
            <a:off x="3657888" y="4454971"/>
            <a:ext cx="2725001" cy="764282"/>
          </a:xfrm>
          <a:prstGeom prst="roundRect">
            <a:avLst/>
          </a:prstGeom>
          <a:ln w="38100">
            <a:solidFill>
              <a:srgbClr val="508EB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2A2E45F-E317-DB4C-A795-8586B50F83E8}"/>
                  </a:ext>
                </a:extLst>
              </p:cNvPr>
              <p:cNvSpPr txBox="1"/>
              <p:nvPr/>
            </p:nvSpPr>
            <p:spPr>
              <a:xfrm>
                <a:off x="342818" y="2515298"/>
                <a:ext cx="1425482" cy="57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5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fr-FR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1500" i="1" dirty="0" smtClean="0">
                        <a:latin typeface="Cambria Math" panose="02040503050406030204" pitchFamily="18" charset="0"/>
                      </a:rPr>
                      <m:t>𝐻𝑊</m:t>
                    </m:r>
                  </m:oMath>
                </a14:m>
                <a:r>
                  <a:rPr lang="fr-FR" sz="1500" dirty="0"/>
                  <a:t> Frames </a:t>
                </a:r>
                <a:r>
                  <a:rPr lang="fr-FR" sz="1500" dirty="0" err="1"/>
                  <a:t>features</a:t>
                </a:r>
                <a:r>
                  <a:rPr lang="fr-FR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5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5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FR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5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fr-FR" sz="15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2A2E45F-E317-DB4C-A795-8586B50F8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18" y="2515298"/>
                <a:ext cx="1425482" cy="571417"/>
              </a:xfrm>
              <a:prstGeom prst="rect">
                <a:avLst/>
              </a:prstGeom>
              <a:blipFill>
                <a:blip r:embed="rId2"/>
                <a:stretch>
                  <a:fillRect l="-1754" t="-4444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 en angle 8">
            <a:extLst>
              <a:ext uri="{FF2B5EF4-FFF2-40B4-BE49-F238E27FC236}">
                <a16:creationId xmlns:a16="http://schemas.microsoft.com/office/drawing/2014/main" id="{54F8E3A8-00F5-E443-B6BF-27774E97FF12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964385" y="3436635"/>
            <a:ext cx="1896045" cy="5945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A2AFC11-659C-2441-8033-9948C91C520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131562" y="3000557"/>
            <a:ext cx="5160" cy="273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2BABDAE-6DCA-A34D-AD87-448D17F211B8}"/>
              </a:ext>
            </a:extLst>
          </p:cNvPr>
          <p:cNvSpPr/>
          <p:nvPr/>
        </p:nvSpPr>
        <p:spPr>
          <a:xfrm>
            <a:off x="3742464" y="3274224"/>
            <a:ext cx="788517" cy="330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err="1"/>
              <a:t>Concat</a:t>
            </a:r>
            <a:endParaRPr lang="fr-FR" sz="15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2659E4-0741-4E45-A11C-84935856F904}"/>
              </a:ext>
            </a:extLst>
          </p:cNvPr>
          <p:cNvSpPr/>
          <p:nvPr/>
        </p:nvSpPr>
        <p:spPr>
          <a:xfrm>
            <a:off x="5093459" y="3220056"/>
            <a:ext cx="1205965" cy="5158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/>
              <a:t>Transformer Encoder</a:t>
            </a:r>
          </a:p>
        </p:txBody>
      </p: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288155D6-F7A5-6349-85FB-3EBF71134167}"/>
              </a:ext>
            </a:extLst>
          </p:cNvPr>
          <p:cNvCxnSpPr>
            <a:cxnSpLocks/>
            <a:stCxn id="23" idx="0"/>
            <a:endCxn id="14" idx="1"/>
          </p:cNvCxnSpPr>
          <p:nvPr/>
        </p:nvCxnSpPr>
        <p:spPr>
          <a:xfrm>
            <a:off x="964385" y="4031175"/>
            <a:ext cx="3663543" cy="952642"/>
          </a:xfrm>
          <a:prstGeom prst="bentConnector3">
            <a:avLst>
              <a:gd name="adj1" fmla="val 257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02FA6DD-3D44-B340-8D9B-DE385697774E}"/>
              </a:ext>
            </a:extLst>
          </p:cNvPr>
          <p:cNvSpPr/>
          <p:nvPr/>
        </p:nvSpPr>
        <p:spPr>
          <a:xfrm>
            <a:off x="4627929" y="4784802"/>
            <a:ext cx="779235" cy="3980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i="1" dirty="0"/>
              <a:t>f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F5F1BF5E-6C60-2F4F-8D68-E1B7887CD072}"/>
              </a:ext>
            </a:extLst>
          </p:cNvPr>
          <p:cNvCxnSpPr>
            <a:cxnSpLocks/>
          </p:cNvCxnSpPr>
          <p:nvPr/>
        </p:nvCxnSpPr>
        <p:spPr>
          <a:xfrm>
            <a:off x="3421075" y="3433250"/>
            <a:ext cx="309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A8E17B1-2AD8-CB45-959C-C0EA0CECC7FA}"/>
              </a:ext>
            </a:extLst>
          </p:cNvPr>
          <p:cNvSpPr txBox="1"/>
          <p:nvPr/>
        </p:nvSpPr>
        <p:spPr>
          <a:xfrm>
            <a:off x="0" y="3234655"/>
            <a:ext cx="694700" cy="33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3"/>
                </a:solidFill>
              </a:rPr>
              <a:t>mk+1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4D9806E-0BD4-2C45-B62B-7A87219EB077}"/>
              </a:ext>
            </a:extLst>
          </p:cNvPr>
          <p:cNvCxnSpPr>
            <a:cxnSpLocks/>
            <a:stCxn id="67" idx="3"/>
          </p:cNvCxnSpPr>
          <p:nvPr/>
        </p:nvCxnSpPr>
        <p:spPr>
          <a:xfrm flipV="1">
            <a:off x="1002646" y="3201604"/>
            <a:ext cx="1949891" cy="926"/>
          </a:xfrm>
          <a:prstGeom prst="line">
            <a:avLst/>
          </a:prstGeom>
          <a:ln>
            <a:solidFill>
              <a:srgbClr val="1921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6D2B4CA-B547-5643-82D0-FBDE70082610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002646" y="3357762"/>
            <a:ext cx="1949297" cy="1"/>
          </a:xfrm>
          <a:prstGeom prst="line">
            <a:avLst/>
          </a:prstGeom>
          <a:ln>
            <a:solidFill>
              <a:srgbClr val="1921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4DC00B8-1DB7-9041-8B65-9ECA233D3A91}"/>
                  </a:ext>
                </a:extLst>
              </p:cNvPr>
              <p:cNvSpPr txBox="1"/>
              <p:nvPr/>
            </p:nvSpPr>
            <p:spPr>
              <a:xfrm>
                <a:off x="3601956" y="2421187"/>
                <a:ext cx="1904622" cy="330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5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sz="15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500" dirty="0" err="1"/>
                  <a:t>Text</a:t>
                </a:r>
                <a:r>
                  <a:rPr lang="fr-FR" sz="1500" dirty="0"/>
                  <a:t> </a:t>
                </a:r>
                <a:r>
                  <a:rPr lang="fr-FR" sz="1500" dirty="0" err="1"/>
                  <a:t>features</a:t>
                </a:r>
                <a:r>
                  <a:rPr lang="fr-FR" sz="1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5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sz="15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fr-FR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5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sz="1500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94DC00B8-1DB7-9041-8B65-9ECA233D3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956" y="2421187"/>
                <a:ext cx="1904622" cy="330820"/>
              </a:xfrm>
              <a:prstGeom prst="rect">
                <a:avLst/>
              </a:prstGeom>
              <a:blipFill>
                <a:blip r:embed="rId3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ZoneTexte 21">
            <a:extLst>
              <a:ext uri="{FF2B5EF4-FFF2-40B4-BE49-F238E27FC236}">
                <a16:creationId xmlns:a16="http://schemas.microsoft.com/office/drawing/2014/main" id="{D0AEADF9-7605-9045-9607-D242CB69A05B}"/>
              </a:ext>
            </a:extLst>
          </p:cNvPr>
          <p:cNvSpPr txBox="1"/>
          <p:nvPr/>
        </p:nvSpPr>
        <p:spPr>
          <a:xfrm>
            <a:off x="3676266" y="4444964"/>
            <a:ext cx="2325119" cy="330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i="1" dirty="0" err="1">
                <a:solidFill>
                  <a:srgbClr val="508EBA"/>
                </a:solidFill>
              </a:rPr>
              <a:t>Fast</a:t>
            </a:r>
            <a:r>
              <a:rPr lang="fr-FR" sz="1500" dirty="0">
                <a:solidFill>
                  <a:srgbClr val="508EBA"/>
                </a:solidFill>
              </a:rPr>
              <a:t> </a:t>
            </a:r>
            <a:r>
              <a:rPr lang="fr-FR" sz="1500" i="1" dirty="0" err="1">
                <a:solidFill>
                  <a:srgbClr val="508EBA"/>
                </a:solidFill>
              </a:rPr>
              <a:t>visual-only</a:t>
            </a:r>
            <a:r>
              <a:rPr lang="fr-FR" sz="1500" dirty="0">
                <a:solidFill>
                  <a:srgbClr val="508EBA"/>
                </a:solidFill>
              </a:rPr>
              <a:t> </a:t>
            </a:r>
            <a:r>
              <a:rPr lang="fr-FR" sz="1500" dirty="0" err="1">
                <a:solidFill>
                  <a:srgbClr val="508EBA"/>
                </a:solidFill>
              </a:rPr>
              <a:t>branch</a:t>
            </a:r>
            <a:endParaRPr lang="fr-FR" sz="1500" dirty="0">
              <a:solidFill>
                <a:srgbClr val="508EBA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87F185A-D670-D048-91E8-B51F0E318D39}"/>
              </a:ext>
            </a:extLst>
          </p:cNvPr>
          <p:cNvSpPr txBox="1"/>
          <p:nvPr/>
        </p:nvSpPr>
        <p:spPr>
          <a:xfrm rot="5400000">
            <a:off x="645153" y="3871087"/>
            <a:ext cx="318289" cy="32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/>
              <a:t>…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CACCB7C-91D2-C848-91B8-C1EBD804D7A6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1002646" y="3512994"/>
            <a:ext cx="1949497" cy="5496"/>
          </a:xfrm>
          <a:prstGeom prst="line">
            <a:avLst/>
          </a:prstGeom>
          <a:ln>
            <a:solidFill>
              <a:srgbClr val="1921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2FE69927-111D-AF49-8FAC-C796A15E3028}"/>
              </a:ext>
            </a:extLst>
          </p:cNvPr>
          <p:cNvCxnSpPr>
            <a:cxnSpLocks/>
          </p:cNvCxnSpPr>
          <p:nvPr/>
        </p:nvCxnSpPr>
        <p:spPr>
          <a:xfrm>
            <a:off x="36467" y="3169245"/>
            <a:ext cx="0" cy="1830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9560F5F3-C67A-4948-9030-3EC65ECAADFF}"/>
              </a:ext>
            </a:extLst>
          </p:cNvPr>
          <p:cNvSpPr txBox="1"/>
          <p:nvPr/>
        </p:nvSpPr>
        <p:spPr>
          <a:xfrm>
            <a:off x="21271" y="4915797"/>
            <a:ext cx="625869" cy="33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3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A8DB1BCD-C6AE-524B-A8A7-CB4AA0EA032A}"/>
                  </a:ext>
                </a:extLst>
              </p:cNvPr>
              <p:cNvSpPr txBox="1"/>
              <p:nvPr/>
            </p:nvSpPr>
            <p:spPr>
              <a:xfrm>
                <a:off x="2544126" y="2522721"/>
                <a:ext cx="1455044" cy="585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500" i="1" dirty="0" smtClean="0">
                        <a:latin typeface="Cambria Math" panose="02040503050406030204" pitchFamily="18" charset="0"/>
                      </a:rPr>
                      <m:t>𝐻𝑊</m:t>
                    </m:r>
                  </m:oMath>
                </a14:m>
                <a:r>
                  <a:rPr lang="fr-FR" sz="1500" i="1" dirty="0"/>
                  <a:t> </a:t>
                </a:r>
                <a:r>
                  <a:rPr lang="fr-FR" sz="1500" dirty="0" err="1"/>
                  <a:t>Pooled</a:t>
                </a:r>
                <a:r>
                  <a:rPr lang="fr-FR" sz="1500" dirty="0"/>
                  <a:t> </a:t>
                </a:r>
              </a:p>
              <a:p>
                <a:r>
                  <a:rPr lang="fr-FR" sz="1500" dirty="0" err="1"/>
                  <a:t>Features</a:t>
                </a:r>
                <a14:m>
                  <m:oMath xmlns:m="http://schemas.openxmlformats.org/officeDocument/2006/math">
                    <m:r>
                      <a:rPr lang="fr-FR" sz="1500" b="0" i="0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fr-FR" sz="15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5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5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fr-FR" sz="15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endParaRPr lang="fr-FR" sz="1500" dirty="0"/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A8DB1BCD-C6AE-524B-A8A7-CB4AA0EA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26" y="2522721"/>
                <a:ext cx="1455044" cy="585828"/>
              </a:xfrm>
              <a:prstGeom prst="rect">
                <a:avLst/>
              </a:prstGeom>
              <a:blipFill>
                <a:blip r:embed="rId4"/>
                <a:stretch>
                  <a:fillRect l="-1739" t="-2128" b="-85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ZoneTexte 28">
            <a:extLst>
              <a:ext uri="{FF2B5EF4-FFF2-40B4-BE49-F238E27FC236}">
                <a16:creationId xmlns:a16="http://schemas.microsoft.com/office/drawing/2014/main" id="{B1A60BFC-DA9F-C44A-A7B6-CB529B5715CD}"/>
              </a:ext>
            </a:extLst>
          </p:cNvPr>
          <p:cNvSpPr txBox="1"/>
          <p:nvPr/>
        </p:nvSpPr>
        <p:spPr>
          <a:xfrm>
            <a:off x="8148326" y="2379049"/>
            <a:ext cx="1356842" cy="57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FFBC00"/>
                </a:solidFill>
              </a:rPr>
              <a:t>Multi-modal</a:t>
            </a:r>
            <a:r>
              <a:rPr lang="fr-FR" sz="1500" dirty="0">
                <a:solidFill>
                  <a:srgbClr val="FFBC00"/>
                </a:solidFill>
              </a:rPr>
              <a:t> </a:t>
            </a:r>
            <a:r>
              <a:rPr lang="fr-FR" sz="1500" i="1" dirty="0">
                <a:solidFill>
                  <a:srgbClr val="FFBC00"/>
                </a:solidFill>
              </a:rPr>
              <a:t>slow</a:t>
            </a:r>
            <a:r>
              <a:rPr lang="fr-FR" sz="1500" dirty="0">
                <a:solidFill>
                  <a:srgbClr val="FFBC00"/>
                </a:solidFill>
              </a:rPr>
              <a:t> </a:t>
            </a:r>
            <a:r>
              <a:rPr lang="fr-FR" sz="1500" dirty="0" err="1">
                <a:solidFill>
                  <a:srgbClr val="FFBC00"/>
                </a:solidFill>
              </a:rPr>
              <a:t>features</a:t>
            </a:r>
            <a:endParaRPr lang="fr-FR" sz="1500" dirty="0">
              <a:solidFill>
                <a:srgbClr val="FFBC00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FC08FAD-244D-D64F-AF0D-15C6100E5701}"/>
              </a:ext>
            </a:extLst>
          </p:cNvPr>
          <p:cNvCxnSpPr>
            <a:cxnSpLocks/>
            <a:stCxn id="111" idx="3"/>
          </p:cNvCxnSpPr>
          <p:nvPr/>
        </p:nvCxnSpPr>
        <p:spPr>
          <a:xfrm flipV="1">
            <a:off x="6879897" y="3201603"/>
            <a:ext cx="1715928" cy="927"/>
          </a:xfrm>
          <a:prstGeom prst="line">
            <a:avLst/>
          </a:prstGeom>
          <a:ln>
            <a:solidFill>
              <a:srgbClr val="1921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C1940718-A47C-CC42-A31B-1426D2B0B044}"/>
              </a:ext>
            </a:extLst>
          </p:cNvPr>
          <p:cNvCxnSpPr>
            <a:cxnSpLocks/>
            <a:endCxn id="113" idx="3"/>
          </p:cNvCxnSpPr>
          <p:nvPr/>
        </p:nvCxnSpPr>
        <p:spPr>
          <a:xfrm flipH="1" flipV="1">
            <a:off x="6879897" y="3357762"/>
            <a:ext cx="1715928" cy="1"/>
          </a:xfrm>
          <a:prstGeom prst="line">
            <a:avLst/>
          </a:prstGeom>
          <a:ln>
            <a:solidFill>
              <a:srgbClr val="1921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612CDD0-A15D-574B-922C-844429E08D70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6884532" y="3675707"/>
            <a:ext cx="1711293" cy="24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3499BD3-46BD-6E48-89EA-F9AB3B2B5CCD}"/>
              </a:ext>
            </a:extLst>
          </p:cNvPr>
          <p:cNvCxnSpPr>
            <a:cxnSpLocks/>
          </p:cNvCxnSpPr>
          <p:nvPr/>
        </p:nvCxnSpPr>
        <p:spPr>
          <a:xfrm>
            <a:off x="6814770" y="3836989"/>
            <a:ext cx="1781056" cy="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414EDD75-4265-FA4F-9CBB-A764E18FE596}"/>
              </a:ext>
            </a:extLst>
          </p:cNvPr>
          <p:cNvSpPr txBox="1"/>
          <p:nvPr/>
        </p:nvSpPr>
        <p:spPr>
          <a:xfrm>
            <a:off x="9380197" y="2372496"/>
            <a:ext cx="1356842" cy="57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A64A4"/>
                </a:solidFill>
              </a:rPr>
              <a:t>Visual-</a:t>
            </a:r>
            <a:r>
              <a:rPr lang="fr-FR" sz="1500" dirty="0" err="1">
                <a:solidFill>
                  <a:srgbClr val="0A64A4"/>
                </a:solidFill>
              </a:rPr>
              <a:t>only</a:t>
            </a:r>
            <a:endParaRPr lang="fr-FR" sz="1500" dirty="0">
              <a:solidFill>
                <a:srgbClr val="0A64A4"/>
              </a:solidFill>
            </a:endParaRPr>
          </a:p>
          <a:p>
            <a:r>
              <a:rPr lang="fr-FR" sz="1500" i="1" dirty="0" err="1">
                <a:solidFill>
                  <a:srgbClr val="0A64A4"/>
                </a:solidFill>
              </a:rPr>
              <a:t>fast</a:t>
            </a:r>
            <a:r>
              <a:rPr lang="fr-FR" sz="1500" dirty="0">
                <a:solidFill>
                  <a:srgbClr val="0A64A4"/>
                </a:solidFill>
              </a:rPr>
              <a:t> </a:t>
            </a:r>
            <a:r>
              <a:rPr lang="fr-FR" sz="1500" dirty="0" err="1">
                <a:solidFill>
                  <a:srgbClr val="0A64A4"/>
                </a:solidFill>
              </a:rPr>
              <a:t>features</a:t>
            </a:r>
            <a:endParaRPr lang="fr-FR" sz="1500" dirty="0">
              <a:solidFill>
                <a:srgbClr val="0A64A4"/>
              </a:solidFill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3029D0B-7878-E941-9C27-F8C1484DB90E}"/>
              </a:ext>
            </a:extLst>
          </p:cNvPr>
          <p:cNvCxnSpPr>
            <a:cxnSpLocks/>
          </p:cNvCxnSpPr>
          <p:nvPr/>
        </p:nvCxnSpPr>
        <p:spPr>
          <a:xfrm flipV="1">
            <a:off x="10022167" y="4021253"/>
            <a:ext cx="957400" cy="9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EC853273-BD68-7D43-8215-B9881A7D0A56}"/>
                  </a:ext>
                </a:extLst>
              </p:cNvPr>
              <p:cNvSpPr txBox="1"/>
              <p:nvPr/>
            </p:nvSpPr>
            <p:spPr>
              <a:xfrm>
                <a:off x="10790077" y="2378709"/>
                <a:ext cx="1356840" cy="57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15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FR" sz="15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500" i="1" dirty="0" smtClean="0">
                              <a:latin typeface="Cambria Math" panose="02040503050406030204" pitchFamily="18" charset="0"/>
                            </a:rPr>
                            <m:t>𝐻𝑊</m:t>
                          </m:r>
                          <m:r>
                            <a:rPr lang="fr-FR" sz="15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5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fr-FR" sz="1500" dirty="0"/>
              </a:p>
              <a:p>
                <a:r>
                  <a:rPr lang="fr-FR" sz="1500" dirty="0"/>
                  <a:t>Final </a:t>
                </a:r>
                <a:r>
                  <a:rPr lang="fr-FR" sz="1500" dirty="0" err="1"/>
                  <a:t>features</a:t>
                </a:r>
                <a:endParaRPr lang="fr-FR" sz="1500" dirty="0"/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EC853273-BD68-7D43-8215-B9881A7D0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0077" y="2378709"/>
                <a:ext cx="1356840" cy="571417"/>
              </a:xfrm>
              <a:prstGeom prst="rect">
                <a:avLst/>
              </a:prstGeom>
              <a:blipFill>
                <a:blip r:embed="rId5"/>
                <a:stretch>
                  <a:fillRect l="-1852" b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9A6261A7-0DC9-144B-B2F3-F3FDFB5505E5}"/>
              </a:ext>
            </a:extLst>
          </p:cNvPr>
          <p:cNvSpPr/>
          <p:nvPr/>
        </p:nvSpPr>
        <p:spPr>
          <a:xfrm>
            <a:off x="10283469" y="3825977"/>
            <a:ext cx="511921" cy="3980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i="1" dirty="0"/>
              <a:t>g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C873349-D285-E641-9A45-4855117A9A7F}"/>
              </a:ext>
            </a:extLst>
          </p:cNvPr>
          <p:cNvSpPr txBox="1"/>
          <p:nvPr/>
        </p:nvSpPr>
        <p:spPr>
          <a:xfrm>
            <a:off x="1469611" y="3203864"/>
            <a:ext cx="1019607" cy="571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500" dirty="0"/>
              <a:t>Temporal sampling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CA1B2C81-537B-9F40-AE45-4370057D101B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6879897" y="3512994"/>
            <a:ext cx="1715928" cy="5496"/>
          </a:xfrm>
          <a:prstGeom prst="line">
            <a:avLst/>
          </a:prstGeom>
          <a:ln>
            <a:solidFill>
              <a:srgbClr val="1921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04B6CDCD-AA76-314D-85A4-44516A57EAAE}"/>
              </a:ext>
            </a:extLst>
          </p:cNvPr>
          <p:cNvSpPr txBox="1"/>
          <p:nvPr/>
        </p:nvSpPr>
        <p:spPr>
          <a:xfrm rot="5400000">
            <a:off x="8694509" y="3871087"/>
            <a:ext cx="318289" cy="32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/>
              <a:t>…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B2E0FE0C-CC53-9A47-9A97-44EB13C1DCF3}"/>
              </a:ext>
            </a:extLst>
          </p:cNvPr>
          <p:cNvCxnSpPr>
            <a:cxnSpLocks/>
            <a:stCxn id="111" idx="3"/>
          </p:cNvCxnSpPr>
          <p:nvPr/>
        </p:nvCxnSpPr>
        <p:spPr>
          <a:xfrm>
            <a:off x="6879897" y="3202530"/>
            <a:ext cx="1715928" cy="1010560"/>
          </a:xfrm>
          <a:prstGeom prst="line">
            <a:avLst/>
          </a:prstGeom>
          <a:ln>
            <a:solidFill>
              <a:srgbClr val="1921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06D7B6F0-9450-9648-ABBE-6A3035AAD22D}"/>
              </a:ext>
            </a:extLst>
          </p:cNvPr>
          <p:cNvCxnSpPr>
            <a:cxnSpLocks/>
          </p:cNvCxnSpPr>
          <p:nvPr/>
        </p:nvCxnSpPr>
        <p:spPr>
          <a:xfrm>
            <a:off x="6814770" y="3357763"/>
            <a:ext cx="1781056" cy="1012647"/>
          </a:xfrm>
          <a:prstGeom prst="line">
            <a:avLst/>
          </a:prstGeom>
          <a:ln>
            <a:solidFill>
              <a:srgbClr val="1921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3D39C93-26D7-2D48-A9A7-C187C9453A43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6879897" y="3512994"/>
            <a:ext cx="1715928" cy="1018143"/>
          </a:xfrm>
          <a:prstGeom prst="line">
            <a:avLst/>
          </a:prstGeom>
          <a:ln>
            <a:solidFill>
              <a:srgbClr val="1921B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9B6D1058-2039-A44C-8329-47EFD58FB62A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6884532" y="3675707"/>
            <a:ext cx="1711293" cy="101479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B814C2A8-A2CA-444F-B96C-5659322B0A26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6884532" y="3841512"/>
            <a:ext cx="1711293" cy="100812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8541BC4D-9B33-7943-990A-D33A59EEA3FB}"/>
              </a:ext>
            </a:extLst>
          </p:cNvPr>
          <p:cNvSpPr txBox="1"/>
          <p:nvPr/>
        </p:nvSpPr>
        <p:spPr>
          <a:xfrm>
            <a:off x="7031330" y="3203864"/>
            <a:ext cx="1112622" cy="571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500" dirty="0"/>
              <a:t>Temporal </a:t>
            </a:r>
            <a:r>
              <a:rPr lang="fr-FR" sz="1500" dirty="0" err="1"/>
              <a:t>replication</a:t>
            </a:r>
            <a:endParaRPr lang="fr-FR" sz="1500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F862F01-9CB2-BA4F-87AF-72A58AC0EA98}"/>
              </a:ext>
            </a:extLst>
          </p:cNvPr>
          <p:cNvSpPr txBox="1"/>
          <p:nvPr/>
        </p:nvSpPr>
        <p:spPr>
          <a:xfrm rot="5400000">
            <a:off x="9620846" y="3871087"/>
            <a:ext cx="318289" cy="32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/>
              <a:t>…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C22FD78-D455-5048-BC65-87E80E697BD1}"/>
              </a:ext>
            </a:extLst>
          </p:cNvPr>
          <p:cNvSpPr txBox="1"/>
          <p:nvPr/>
        </p:nvSpPr>
        <p:spPr>
          <a:xfrm rot="5400000">
            <a:off x="11244880" y="3871087"/>
            <a:ext cx="318289" cy="32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/>
              <a:t>…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E4E2D95-2169-A447-97F2-DE54D3D4A419}"/>
              </a:ext>
            </a:extLst>
          </p:cNvPr>
          <p:cNvSpPr txBox="1"/>
          <p:nvPr/>
        </p:nvSpPr>
        <p:spPr>
          <a:xfrm>
            <a:off x="3653249" y="3882235"/>
            <a:ext cx="2325119" cy="3308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i="1" dirty="0">
                <a:solidFill>
                  <a:srgbClr val="FFBC00"/>
                </a:solidFill>
              </a:rPr>
              <a:t>Slow </a:t>
            </a:r>
            <a:r>
              <a:rPr lang="fr-FR" sz="1500" i="1" dirty="0" err="1">
                <a:solidFill>
                  <a:srgbClr val="FFBC00"/>
                </a:solidFill>
              </a:rPr>
              <a:t>multi-modal</a:t>
            </a:r>
            <a:r>
              <a:rPr lang="fr-FR" sz="1500" dirty="0">
                <a:solidFill>
                  <a:srgbClr val="FFBC00"/>
                </a:solidFill>
              </a:rPr>
              <a:t> </a:t>
            </a:r>
            <a:r>
              <a:rPr lang="fr-FR" sz="1500" dirty="0" err="1">
                <a:solidFill>
                  <a:srgbClr val="FFBC00"/>
                </a:solidFill>
              </a:rPr>
              <a:t>branch</a:t>
            </a:r>
            <a:endParaRPr lang="fr-FR" sz="1500" dirty="0">
              <a:solidFill>
                <a:srgbClr val="FFBC00"/>
              </a:solidFill>
            </a:endParaRPr>
          </a:p>
        </p:txBody>
      </p:sp>
      <p:sp>
        <p:nvSpPr>
          <p:cNvPr id="50" name="Accolades 49">
            <a:extLst>
              <a:ext uri="{FF2B5EF4-FFF2-40B4-BE49-F238E27FC236}">
                <a16:creationId xmlns:a16="http://schemas.microsoft.com/office/drawing/2014/main" id="{E681DC5B-378E-A746-B577-5DFDE4A5C0BE}"/>
              </a:ext>
            </a:extLst>
          </p:cNvPr>
          <p:cNvSpPr/>
          <p:nvPr/>
        </p:nvSpPr>
        <p:spPr>
          <a:xfrm>
            <a:off x="8365489" y="3090255"/>
            <a:ext cx="1875552" cy="1891409"/>
          </a:xfrm>
          <a:prstGeom prst="brace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500" dirty="0"/>
          </a:p>
        </p:txBody>
      </p:sp>
      <p:cxnSp>
        <p:nvCxnSpPr>
          <p:cNvPr id="51" name="Connecteur en angle 50">
            <a:extLst>
              <a:ext uri="{FF2B5EF4-FFF2-40B4-BE49-F238E27FC236}">
                <a16:creationId xmlns:a16="http://schemas.microsoft.com/office/drawing/2014/main" id="{5FBE61E7-889A-BF4B-B912-6D60B471431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407164" y="4801970"/>
            <a:ext cx="4371458" cy="181847"/>
          </a:xfrm>
          <a:prstGeom prst="bentConnector3">
            <a:avLst>
              <a:gd name="adj1" fmla="val 1000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E8A92F3B-659D-D641-AE94-E633FC8EE1B5}"/>
              </a:ext>
            </a:extLst>
          </p:cNvPr>
          <p:cNvCxnSpPr>
            <a:cxnSpLocks/>
          </p:cNvCxnSpPr>
          <p:nvPr/>
        </p:nvCxnSpPr>
        <p:spPr>
          <a:xfrm>
            <a:off x="11606541" y="3169245"/>
            <a:ext cx="0" cy="18308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47E9F4C8-40B1-1543-90C5-13A342373960}"/>
              </a:ext>
            </a:extLst>
          </p:cNvPr>
          <p:cNvSpPr txBox="1"/>
          <p:nvPr/>
        </p:nvSpPr>
        <p:spPr>
          <a:xfrm>
            <a:off x="11339996" y="4915797"/>
            <a:ext cx="625869" cy="330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3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01E161CD-4458-4F41-9A8F-BCF1600C11E9}"/>
                  </a:ext>
                </a:extLst>
              </p:cNvPr>
              <p:cNvSpPr txBox="1"/>
              <p:nvPr/>
            </p:nvSpPr>
            <p:spPr>
              <a:xfrm>
                <a:off x="8551209" y="2888220"/>
                <a:ext cx="68563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5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15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fr-FR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5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sz="15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50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fr-FR" sz="1500" dirty="0"/>
              </a:p>
            </p:txBody>
          </p:sp>
        </mc:Choice>
        <mc:Fallback xmlns=""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01E161CD-4458-4F41-9A8F-BCF1600C1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209" y="2888220"/>
                <a:ext cx="685636" cy="230832"/>
              </a:xfrm>
              <a:prstGeom prst="rect">
                <a:avLst/>
              </a:prstGeom>
              <a:blipFill>
                <a:blip r:embed="rId6"/>
                <a:stretch>
                  <a:fillRect l="-5455" b="-5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71201601-60EE-954B-8980-B1326139988A}"/>
                  </a:ext>
                </a:extLst>
              </p:cNvPr>
              <p:cNvSpPr txBox="1"/>
              <p:nvPr/>
            </p:nvSpPr>
            <p:spPr>
              <a:xfrm>
                <a:off x="9498639" y="2880762"/>
                <a:ext cx="42486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500" dirty="0"/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71201601-60EE-954B-8980-B13261399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639" y="2880762"/>
                <a:ext cx="424860" cy="230832"/>
              </a:xfrm>
              <a:prstGeom prst="rect">
                <a:avLst/>
              </a:prstGeom>
              <a:blipFill>
                <a:blip r:embed="rId7"/>
                <a:stretch>
                  <a:fillRect l="-14286" t="-5556" r="-14286" b="-3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5F18C892-E593-4F40-A3A5-E81E5A84C6E5}"/>
                  </a:ext>
                </a:extLst>
              </p:cNvPr>
              <p:cNvSpPr txBox="1"/>
              <p:nvPr/>
            </p:nvSpPr>
            <p:spPr>
              <a:xfrm>
                <a:off x="10981698" y="2843107"/>
                <a:ext cx="706793" cy="3308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5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sz="15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150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15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5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15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500" dirty="0"/>
              </a:p>
            </p:txBody>
          </p:sp>
        </mc:Choice>
        <mc:Fallback xmlns=""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5F18C892-E593-4F40-A3A5-E81E5A84C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1698" y="2843107"/>
                <a:ext cx="706793" cy="330820"/>
              </a:xfrm>
              <a:prstGeom prst="rect">
                <a:avLst/>
              </a:prstGeom>
              <a:blipFill>
                <a:blip r:embed="rId8"/>
                <a:stretch>
                  <a:fillRect r="-3509" b="-35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ZoneTexte 56">
            <a:extLst>
              <a:ext uri="{FF2B5EF4-FFF2-40B4-BE49-F238E27FC236}">
                <a16:creationId xmlns:a16="http://schemas.microsoft.com/office/drawing/2014/main" id="{605181B7-59DC-3045-82B1-CE62E0229E70}"/>
              </a:ext>
            </a:extLst>
          </p:cNvPr>
          <p:cNvSpPr txBox="1"/>
          <p:nvPr/>
        </p:nvSpPr>
        <p:spPr>
          <a:xfrm>
            <a:off x="0" y="4238704"/>
            <a:ext cx="694700" cy="33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chemeClr val="accent3"/>
                </a:solidFill>
              </a:rPr>
              <a:t>mk+k</a:t>
            </a:r>
            <a:endParaRPr lang="fr-FR" sz="1500" dirty="0">
              <a:solidFill>
                <a:schemeClr val="accent3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1AF9C86F-DE0D-3246-90F8-41B4C0B6B897}"/>
              </a:ext>
            </a:extLst>
          </p:cNvPr>
          <p:cNvSpPr txBox="1"/>
          <p:nvPr/>
        </p:nvSpPr>
        <p:spPr>
          <a:xfrm>
            <a:off x="11600273" y="3234655"/>
            <a:ext cx="694700" cy="33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3"/>
                </a:solidFill>
              </a:rPr>
              <a:t>mk+1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FB03C2B4-EAC9-B044-B1AB-E61ED8D288C1}"/>
              </a:ext>
            </a:extLst>
          </p:cNvPr>
          <p:cNvSpPr txBox="1"/>
          <p:nvPr/>
        </p:nvSpPr>
        <p:spPr>
          <a:xfrm>
            <a:off x="11600273" y="4238704"/>
            <a:ext cx="694700" cy="330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chemeClr val="accent3"/>
                </a:solidFill>
              </a:rPr>
              <a:t>mk+k</a:t>
            </a:r>
            <a:endParaRPr lang="fr-FR" sz="1500" dirty="0">
              <a:solidFill>
                <a:schemeClr val="accent3"/>
              </a:solidFill>
            </a:endParaRPr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862631EE-EC7D-FB46-8C07-E73B6A4AB6FF}"/>
              </a:ext>
            </a:extLst>
          </p:cNvPr>
          <p:cNvGrpSpPr/>
          <p:nvPr/>
        </p:nvGrpSpPr>
        <p:grpSpPr>
          <a:xfrm>
            <a:off x="532772" y="3137156"/>
            <a:ext cx="469874" cy="441212"/>
            <a:chOff x="3839672" y="-561491"/>
            <a:chExt cx="496658" cy="509899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A3B4217-4C3E-F243-B693-1CE71A41D0B6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7CBCB9F-EA1A-6640-A052-05B96B3CA65D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1A7AF63-9089-444E-9809-ACFA9D945D75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051B838-F877-D848-A0E1-C2F5677C4206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9BD80D7-8E4A-E648-836B-C25D2A9AA3F9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D0DBE7B-1B9A-5346-8E00-498A82C0B2BC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B9D778C-9042-CE4F-B0AF-8FD6D0F2905E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11190BB-CBDA-E543-A7CB-5F31C3E206AE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06AC43-6291-E44F-A728-BAB79E43833F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2AEE1F4-713B-5F44-853F-6777A3E28789}"/>
              </a:ext>
            </a:extLst>
          </p:cNvPr>
          <p:cNvGrpSpPr/>
          <p:nvPr/>
        </p:nvGrpSpPr>
        <p:grpSpPr>
          <a:xfrm>
            <a:off x="532772" y="4141206"/>
            <a:ext cx="469874" cy="441212"/>
            <a:chOff x="3839672" y="-561491"/>
            <a:chExt cx="496658" cy="50989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59BF2D-3820-9546-B364-6CA1A942435B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9BFB95-3DF3-7B4E-8BA4-84CD32FD5653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DAEFFAD-C5C6-0143-88BA-E2C6322D02B9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5F47B36-7912-7B4E-841D-607F8A730460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5537706-E616-4D4B-B405-B620A199A62B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F8D1B73-9A51-324A-AE35-FF658D55F1FA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F99A4F8-D9B3-5542-AFCF-548700BBBEFA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20E580A-3CB4-7E4F-9668-87B58820ABBF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93C06A8-D0D8-C049-9388-899ABD80D057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B5467944-2C60-4C4A-A6C8-86DE0666AA3C}"/>
              </a:ext>
            </a:extLst>
          </p:cNvPr>
          <p:cNvGrpSpPr/>
          <p:nvPr/>
        </p:nvGrpSpPr>
        <p:grpSpPr>
          <a:xfrm>
            <a:off x="2949668" y="3137156"/>
            <a:ext cx="469874" cy="441212"/>
            <a:chOff x="3839672" y="-561491"/>
            <a:chExt cx="496658" cy="50989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0AC6D17-B9FD-6C4F-ACA4-83869FF8B1F5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441CC01-0BC8-C244-A1CE-ED3A474058B8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C109AA1-00BD-EB4B-B33E-04BAED8DCD8F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97EC82A-85CB-B248-8B6E-FEDC5C428391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F040EDC-B091-904B-9205-C8D13CC214B4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658E45B-24C9-3F46-A4D9-758C55264D87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9F3864A-D0CC-644D-9BD4-F31ABE3A60A0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AF956E-E534-4545-AD6B-551F23DE530A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3C95F41-D65A-4B40-96C5-04AE3AD95C14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37E3A078-E4ED-774E-9C86-88AC83824DD8}"/>
              </a:ext>
            </a:extLst>
          </p:cNvPr>
          <p:cNvGrpSpPr/>
          <p:nvPr/>
        </p:nvGrpSpPr>
        <p:grpSpPr>
          <a:xfrm>
            <a:off x="4572825" y="3137156"/>
            <a:ext cx="469874" cy="441212"/>
            <a:chOff x="3839672" y="-561491"/>
            <a:chExt cx="496658" cy="50989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FBF0615-58D7-4A42-9F7A-F439AB5BF70A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13320A3-5F98-754B-84BE-E9EAA4B64393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0A389BA-C4CD-8D4F-9DF0-1CD82A29A292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041E447-6026-8647-A999-E2A9ECB4659A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EC6D8D-1E48-E64C-9EBE-E879B6D1C0D8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02E7DF-19CE-5E48-AA2A-C282A89AB644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03BA659-E4D6-E64C-B94E-26B144F49738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BD774C4-B351-7D48-8CE8-6762ED282958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1CDBC91-460A-844D-A8CF-5E4A5886A390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A517FE0D-B274-3640-A981-7FB5E09E5D49}"/>
              </a:ext>
            </a:extLst>
          </p:cNvPr>
          <p:cNvSpPr/>
          <p:nvPr/>
        </p:nvSpPr>
        <p:spPr>
          <a:xfrm>
            <a:off x="3928524" y="2687615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461F471-54EE-6A4A-8D12-BC6F5037F9BF}"/>
              </a:ext>
            </a:extLst>
          </p:cNvPr>
          <p:cNvSpPr/>
          <p:nvPr/>
        </p:nvSpPr>
        <p:spPr>
          <a:xfrm>
            <a:off x="3928524" y="2853421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267087-FAB1-C14E-8078-D5E76A222E7B}"/>
              </a:ext>
            </a:extLst>
          </p:cNvPr>
          <p:cNvSpPr/>
          <p:nvPr/>
        </p:nvSpPr>
        <p:spPr>
          <a:xfrm>
            <a:off x="4570651" y="3608762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1383038-A4D8-8846-8859-09FB1CE28662}"/>
              </a:ext>
            </a:extLst>
          </p:cNvPr>
          <p:cNvSpPr/>
          <p:nvPr/>
        </p:nvSpPr>
        <p:spPr>
          <a:xfrm>
            <a:off x="4570651" y="3774567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914730E5-439D-9045-8210-8F8D00CC5D16}"/>
              </a:ext>
            </a:extLst>
          </p:cNvPr>
          <p:cNvGrpSpPr/>
          <p:nvPr/>
        </p:nvGrpSpPr>
        <p:grpSpPr>
          <a:xfrm>
            <a:off x="6410023" y="3137156"/>
            <a:ext cx="469874" cy="441212"/>
            <a:chOff x="3839672" y="-561491"/>
            <a:chExt cx="496658" cy="509899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DFF967E-3AA1-7043-A588-0208EB5A3525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CEEDACF-A59A-2948-908D-C419897D4D8E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4FCFF24-DEC7-7149-AF9C-FFE40BADC01F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328A78F-A6C5-E84F-AC20-4EBDFE15C9FE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EEB8D82-9B20-094E-BD59-AAF6D3E2593F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FF6BC81-3598-4643-A168-092056AB5BEF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6744336-92C5-7947-9E9B-998E410B0393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B130112-1D6B-474C-9B0E-160C6F052F5E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CE71EDE-D7E2-B14A-8E23-537162786AB8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F92C4A9-32DA-FB44-BADA-7D5D5D7DD966}"/>
              </a:ext>
            </a:extLst>
          </p:cNvPr>
          <p:cNvSpPr/>
          <p:nvPr/>
        </p:nvSpPr>
        <p:spPr>
          <a:xfrm>
            <a:off x="6416767" y="3608762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3755317-847C-0E4B-870F-78A356CA712B}"/>
              </a:ext>
            </a:extLst>
          </p:cNvPr>
          <p:cNvSpPr/>
          <p:nvPr/>
        </p:nvSpPr>
        <p:spPr>
          <a:xfrm>
            <a:off x="6416767" y="3774567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AD1870D3-E861-7944-8565-943A7BDEBF47}"/>
              </a:ext>
            </a:extLst>
          </p:cNvPr>
          <p:cNvGrpSpPr/>
          <p:nvPr/>
        </p:nvGrpSpPr>
        <p:grpSpPr>
          <a:xfrm>
            <a:off x="8586121" y="3137156"/>
            <a:ext cx="469874" cy="441212"/>
            <a:chOff x="3839672" y="-561491"/>
            <a:chExt cx="496658" cy="50989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6CE5D56-6128-5C40-A6CA-EB88D9462FF4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91669FC-2DC5-9E46-840F-E8E515B03199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B21F50-583F-704C-8E57-6AD7657E2C74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6309F46-C36A-3D44-9699-5808536E114A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B03A375-8F9E-3C41-BD10-2159B020FB2F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4BBEC3C-6A97-6642-93A6-62C405E0C2E5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7E88699-06F3-5B4F-B0D1-4A11378DA8CC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0D42435-05DE-6D4E-A317-7062A5A803ED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718B85B-1F1E-EA44-A1DB-2DF57D54C0FF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42FB818-234E-6F4B-82AE-9B70C85E2539}"/>
              </a:ext>
            </a:extLst>
          </p:cNvPr>
          <p:cNvSpPr/>
          <p:nvPr/>
        </p:nvSpPr>
        <p:spPr>
          <a:xfrm>
            <a:off x="8592865" y="3608762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F639440-CD93-FA43-B1F2-71EBED369932}"/>
              </a:ext>
            </a:extLst>
          </p:cNvPr>
          <p:cNvSpPr/>
          <p:nvPr/>
        </p:nvSpPr>
        <p:spPr>
          <a:xfrm>
            <a:off x="8592865" y="3774567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E421582C-9611-964E-B3E6-D37F20A7BEC7}"/>
              </a:ext>
            </a:extLst>
          </p:cNvPr>
          <p:cNvGrpSpPr/>
          <p:nvPr/>
        </p:nvGrpSpPr>
        <p:grpSpPr>
          <a:xfrm>
            <a:off x="8595039" y="4141206"/>
            <a:ext cx="469874" cy="441212"/>
            <a:chOff x="3839672" y="-561491"/>
            <a:chExt cx="496658" cy="509899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DB5BEDC-2ADA-284F-980B-0A4A285530CD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FDFA526-A263-A740-804A-C0EF7C2DE832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5F1C67D-167C-BF47-87F4-FC3A25A4C0E6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A0917A5-F0DE-2440-9BB1-C11DCAC4524C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DEA0D33-96D2-814E-A6D8-5646E28A286D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C1DA6FD-D403-9C4D-999A-BCC033386D02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68066FF-30F3-8E4E-A95B-9B65996E8F67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381FDA-82AF-7245-9925-AFEA3824B0BE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7B7DE6B-43F0-4D48-9EB8-10A76B946751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200D5FA-14F9-1549-A4F5-241FC5A60D0D}"/>
              </a:ext>
            </a:extLst>
          </p:cNvPr>
          <p:cNvSpPr/>
          <p:nvPr/>
        </p:nvSpPr>
        <p:spPr>
          <a:xfrm>
            <a:off x="8592865" y="4622022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38155B8-F677-9647-8D84-74B55F262AA3}"/>
              </a:ext>
            </a:extLst>
          </p:cNvPr>
          <p:cNvSpPr/>
          <p:nvPr/>
        </p:nvSpPr>
        <p:spPr>
          <a:xfrm>
            <a:off x="8592865" y="4787828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3750F45C-DA62-094B-B429-B3C2541EAF2A}"/>
              </a:ext>
            </a:extLst>
          </p:cNvPr>
          <p:cNvGrpSpPr/>
          <p:nvPr/>
        </p:nvGrpSpPr>
        <p:grpSpPr>
          <a:xfrm>
            <a:off x="9500368" y="4141206"/>
            <a:ext cx="469874" cy="441212"/>
            <a:chOff x="3839672" y="-561491"/>
            <a:chExt cx="496658" cy="509899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3289B44-E706-EF4F-9EB3-5B20AFA9020D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799E52D-AEA8-AC4E-BD9C-1422B26857A5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DFE1E31-9562-4B46-B86F-2BCD982FFF80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D5D890A-E433-C841-8D53-4F2E31909EE4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52A28581-A902-6249-9FB4-992496169E62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2D7ECE6-C517-9B47-8068-2DDFE7510C4F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380FEB7-8E68-9D4C-BB7E-EDF044C27736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60F5128-23BB-7242-AED0-222BA6918646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FD70918-13DB-954E-8283-4E947CB0F5A9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2C09F61C-25C7-E648-B9F1-41E2B932FD01}"/>
              </a:ext>
            </a:extLst>
          </p:cNvPr>
          <p:cNvGrpSpPr/>
          <p:nvPr/>
        </p:nvGrpSpPr>
        <p:grpSpPr>
          <a:xfrm>
            <a:off x="9491451" y="3137156"/>
            <a:ext cx="469874" cy="441212"/>
            <a:chOff x="3839672" y="-561491"/>
            <a:chExt cx="496658" cy="50989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0352902-F880-9249-86C8-25B846FA46CE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AF233A4-FB76-AC4D-A2AD-471B867075B4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8E65572-75EE-D346-9794-6DE117EDCD0D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491B125-C07F-0346-BDFF-9BA8F754DE3F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DCA2D2A-FDD6-5945-867B-199E97232515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4C2CE79-CF1F-074E-8D2A-CC60BF36E3E0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20396EE-6B71-1844-8E68-B52248A8E4F5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EEB9DBB-24D4-954F-BDC3-AEC71FD8C6EF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DFD72648-484B-7143-9D25-CBC8390F2FDA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D29BA3FC-87CF-DE48-94B6-93B35FFB3363}"/>
              </a:ext>
            </a:extLst>
          </p:cNvPr>
          <p:cNvGrpSpPr/>
          <p:nvPr/>
        </p:nvGrpSpPr>
        <p:grpSpPr>
          <a:xfrm>
            <a:off x="11056723" y="3137156"/>
            <a:ext cx="469874" cy="441212"/>
            <a:chOff x="3839672" y="-561491"/>
            <a:chExt cx="496658" cy="509899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7EA08BA-ECAF-9046-A662-8CA0FAE4B689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9C8CD9E-C022-3849-BAA4-923D35A3FCB6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CF1DADE-4916-7E43-B5A1-0E8BDE31DDCF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EA2FEA9-720A-5C49-B0AE-3A386E694C75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436E031-98A2-D042-A0FA-5534D4045A7C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5D5B4AC-1BD8-0C40-8026-6B58237890B0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FD7A962-7A1C-4D42-AF50-CDBAA8C898C0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5ED5199-CE3F-5849-9B72-B2E0064B27C0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F88E958-D20F-E74D-BE29-02A64C5A31A4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F2FA0DED-C9C5-164E-B995-226739B367F6}"/>
              </a:ext>
            </a:extLst>
          </p:cNvPr>
          <p:cNvGrpSpPr/>
          <p:nvPr/>
        </p:nvGrpSpPr>
        <p:grpSpPr>
          <a:xfrm>
            <a:off x="11056721" y="4141206"/>
            <a:ext cx="469874" cy="441212"/>
            <a:chOff x="3839672" y="-561491"/>
            <a:chExt cx="496658" cy="509899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56CBF95-4EF7-2A46-9E65-080A3B03EF18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C38916D-00BE-024F-B6E0-16D57351E3D0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A00DF7A6-63ED-CB41-9196-C59005575CCC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0B3779D-CBAA-7D4E-8D6C-8005003758E9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0887793C-ABF9-E546-B18C-2574D07641C9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BDE9B7D-46B7-0744-AA1A-2E0E45EA8275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6891CD0-4300-B443-BE60-698BDDCF2A30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7EC86B3-5717-C644-AB68-70BECCAE7082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6931D0B-64F1-A649-9758-0F565D6E0708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500"/>
            </a:p>
          </p:txBody>
        </p:sp>
      </p:grp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B7D6677-C2FD-8B47-88F6-C8FE12F22C26}"/>
              </a:ext>
            </a:extLst>
          </p:cNvPr>
          <p:cNvSpPr/>
          <p:nvPr/>
        </p:nvSpPr>
        <p:spPr>
          <a:xfrm>
            <a:off x="11055039" y="4622022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21223A5-41FF-3E4C-83E4-257F8347560C}"/>
              </a:ext>
            </a:extLst>
          </p:cNvPr>
          <p:cNvSpPr/>
          <p:nvPr/>
        </p:nvSpPr>
        <p:spPr>
          <a:xfrm>
            <a:off x="11055039" y="4787828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A0D8DB5-D2D8-F94E-935B-74DD6ABD88D3}"/>
              </a:ext>
            </a:extLst>
          </p:cNvPr>
          <p:cNvSpPr/>
          <p:nvPr/>
        </p:nvSpPr>
        <p:spPr>
          <a:xfrm>
            <a:off x="11055039" y="3608762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E83EFCC-36AE-854D-AF16-64A1C85D2146}"/>
              </a:ext>
            </a:extLst>
          </p:cNvPr>
          <p:cNvSpPr/>
          <p:nvPr/>
        </p:nvSpPr>
        <p:spPr>
          <a:xfrm>
            <a:off x="11055039" y="3774567"/>
            <a:ext cx="467766" cy="133889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/>
          </a:p>
        </p:txBody>
      </p:sp>
      <p:sp>
        <p:nvSpPr>
          <p:cNvPr id="185" name="Espace réservé du numéro de diapositive 184">
            <a:extLst>
              <a:ext uri="{FF2B5EF4-FFF2-40B4-BE49-F238E27FC236}">
                <a16:creationId xmlns:a16="http://schemas.microsoft.com/office/drawing/2014/main" id="{E7A40185-0787-2D46-B712-249A2DD7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21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000">
        <p:fade/>
      </p:transition>
    </mc:Choice>
    <mc:Fallback xmlns="">
      <p:transition spd="med" advTm="3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4" grpId="0" animBg="1"/>
      <p:bldP spid="22" grpId="0"/>
      <p:bldP spid="49" grpId="0"/>
      <p:bldP spid="102" grpId="0" animBg="1"/>
      <p:bldP spid="1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88DCA-FAF1-6049-971A-AFFD25A4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Space</a:t>
            </a:r>
            <a:r>
              <a:rPr lang="fr-FR" dirty="0"/>
              <a:t>-Time </a:t>
            </a:r>
            <a:r>
              <a:rPr lang="fr-FR" dirty="0" err="1"/>
              <a:t>Decoder</a:t>
            </a:r>
            <a:endParaRPr lang="fr-FR" dirty="0"/>
          </a:p>
        </p:txBody>
      </p:sp>
      <p:pic>
        <p:nvPicPr>
          <p:cNvPr id="4" name="Picture 1" descr="page1image37860480">
            <a:extLst>
              <a:ext uri="{FF2B5EF4-FFF2-40B4-BE49-F238E27FC236}">
                <a16:creationId xmlns:a16="http://schemas.microsoft.com/office/drawing/2014/main" id="{D22F1049-7B5A-5C41-B47B-B576FB9E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06263" y="704336"/>
            <a:ext cx="15297021" cy="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age1image38092992">
            <a:extLst>
              <a:ext uri="{FF2B5EF4-FFF2-40B4-BE49-F238E27FC236}">
                <a16:creationId xmlns:a16="http://schemas.microsoft.com/office/drawing/2014/main" id="{EEC31F63-63BC-9B42-A535-B2A0FC235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3648" y="2124421"/>
            <a:ext cx="11936" cy="331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page1image38093760">
            <a:extLst>
              <a:ext uri="{FF2B5EF4-FFF2-40B4-BE49-F238E27FC236}">
                <a16:creationId xmlns:a16="http://schemas.microsoft.com/office/drawing/2014/main" id="{207A56FC-BA3A-534D-877C-51FADFF4D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3648" y="2124421"/>
            <a:ext cx="11936" cy="331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age1image38092992">
            <a:extLst>
              <a:ext uri="{FF2B5EF4-FFF2-40B4-BE49-F238E27FC236}">
                <a16:creationId xmlns:a16="http://schemas.microsoft.com/office/drawing/2014/main" id="{8D61715F-FA83-2147-888D-6B6D755A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3648" y="2124421"/>
            <a:ext cx="11936" cy="331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page1image38093760">
            <a:extLst>
              <a:ext uri="{FF2B5EF4-FFF2-40B4-BE49-F238E27FC236}">
                <a16:creationId xmlns:a16="http://schemas.microsoft.com/office/drawing/2014/main" id="{008DD4AB-E179-CD42-9CB9-F7D690E8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3648" y="2124421"/>
            <a:ext cx="11936" cy="331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page1image38092992">
            <a:extLst>
              <a:ext uri="{FF2B5EF4-FFF2-40B4-BE49-F238E27FC236}">
                <a16:creationId xmlns:a16="http://schemas.microsoft.com/office/drawing/2014/main" id="{4AF25992-98BE-AE4C-BF18-BC300CA8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3648" y="2124421"/>
            <a:ext cx="11936" cy="331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5" descr="page1image38093760">
            <a:extLst>
              <a:ext uri="{FF2B5EF4-FFF2-40B4-BE49-F238E27FC236}">
                <a16:creationId xmlns:a16="http://schemas.microsoft.com/office/drawing/2014/main" id="{3BDAE212-A2B1-104F-8C94-D097DEDDB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3648" y="2124421"/>
            <a:ext cx="11936" cy="331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page1image38092992">
            <a:extLst>
              <a:ext uri="{FF2B5EF4-FFF2-40B4-BE49-F238E27FC236}">
                <a16:creationId xmlns:a16="http://schemas.microsoft.com/office/drawing/2014/main" id="{4E7C0C5F-4757-C441-B215-94D54C0C5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3648" y="2124421"/>
            <a:ext cx="11936" cy="331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9" descr="page1image38093760">
            <a:extLst>
              <a:ext uri="{FF2B5EF4-FFF2-40B4-BE49-F238E27FC236}">
                <a16:creationId xmlns:a16="http://schemas.microsoft.com/office/drawing/2014/main" id="{B9B18433-C6E8-2140-BE67-78F57C76A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3648" y="2124421"/>
            <a:ext cx="11936" cy="331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2E31874-9FEE-DC4F-B2E1-CCD52006A309}"/>
              </a:ext>
            </a:extLst>
          </p:cNvPr>
          <p:cNvSpPr txBox="1"/>
          <p:nvPr/>
        </p:nvSpPr>
        <p:spPr>
          <a:xfrm>
            <a:off x="2231832" y="4673299"/>
            <a:ext cx="1513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Time-</a:t>
            </a:r>
            <a:r>
              <a:rPr lang="fr-FR" sz="1400" dirty="0" err="1"/>
              <a:t>Aligned</a:t>
            </a:r>
            <a:r>
              <a:rPr lang="fr-FR" sz="1400" dirty="0"/>
              <a:t> Cross-Attention </a:t>
            </a:r>
            <a:r>
              <a:rPr lang="fr-FR" sz="1400" dirty="0" err="1"/>
              <a:t>Mask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628621B-D992-9E40-B346-6BD33C4AA4DD}"/>
                  </a:ext>
                </a:extLst>
              </p:cNvPr>
              <p:cNvSpPr txBox="1"/>
              <p:nvPr/>
            </p:nvSpPr>
            <p:spPr>
              <a:xfrm>
                <a:off x="8723962" y="5375173"/>
                <a:ext cx="7112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dirty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fr-FR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628621B-D992-9E40-B346-6BD33C4AA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962" y="5375173"/>
                <a:ext cx="71128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FD91123-BD94-BC49-94EB-0CD8DF8142B4}"/>
              </a:ext>
            </a:extLst>
          </p:cNvPr>
          <p:cNvSpPr/>
          <p:nvPr/>
        </p:nvSpPr>
        <p:spPr>
          <a:xfrm rot="5400000">
            <a:off x="4804103" y="3661046"/>
            <a:ext cx="745087" cy="2856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0BE7D7C-918A-4449-AA0A-1BF596218F71}"/>
              </a:ext>
            </a:extLst>
          </p:cNvPr>
          <p:cNvGrpSpPr/>
          <p:nvPr/>
        </p:nvGrpSpPr>
        <p:grpSpPr>
          <a:xfrm rot="5400000">
            <a:off x="4009245" y="4462051"/>
            <a:ext cx="186301" cy="708296"/>
            <a:chOff x="3883631" y="1284270"/>
            <a:chExt cx="432000" cy="2189853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AA7729-2799-AA41-B740-10958B3F8555}"/>
                </a:ext>
              </a:extLst>
            </p:cNvPr>
            <p:cNvSpPr/>
            <p:nvPr/>
          </p:nvSpPr>
          <p:spPr>
            <a:xfrm>
              <a:off x="3883631" y="1284270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F36EA9-DC22-864B-AE92-580BB38BDA67}"/>
                </a:ext>
              </a:extLst>
            </p:cNvPr>
            <p:cNvSpPr/>
            <p:nvPr/>
          </p:nvSpPr>
          <p:spPr>
            <a:xfrm>
              <a:off x="3883631" y="1727030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D06327-E241-F341-BFC8-095CB7D30631}"/>
                </a:ext>
              </a:extLst>
            </p:cNvPr>
            <p:cNvSpPr/>
            <p:nvPr/>
          </p:nvSpPr>
          <p:spPr>
            <a:xfrm>
              <a:off x="3883631" y="2168819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F4A7E5-ADF2-724E-B19D-70F088639822}"/>
                </a:ext>
              </a:extLst>
            </p:cNvPr>
            <p:cNvSpPr/>
            <p:nvPr/>
          </p:nvSpPr>
          <p:spPr>
            <a:xfrm>
              <a:off x="3883631" y="2610608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6AD6DA-F64E-CC46-A799-CF855A288114}"/>
                </a:ext>
              </a:extLst>
            </p:cNvPr>
            <p:cNvSpPr/>
            <p:nvPr/>
          </p:nvSpPr>
          <p:spPr>
            <a:xfrm>
              <a:off x="3883631" y="3042123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F0A80581-89E7-684A-B45E-A911FBCF7873}"/>
              </a:ext>
            </a:extLst>
          </p:cNvPr>
          <p:cNvCxnSpPr>
            <a:cxnSpLocks/>
          </p:cNvCxnSpPr>
          <p:nvPr/>
        </p:nvCxnSpPr>
        <p:spPr>
          <a:xfrm>
            <a:off x="3765806" y="5542194"/>
            <a:ext cx="28050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5B5E02B1-7C0D-1B40-9E3A-4FE4F317E6C0}"/>
              </a:ext>
            </a:extLst>
          </p:cNvPr>
          <p:cNvSpPr txBox="1"/>
          <p:nvPr/>
        </p:nvSpPr>
        <p:spPr>
          <a:xfrm>
            <a:off x="3289302" y="5387630"/>
            <a:ext cx="62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time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A1B8777-90AB-5B41-979E-7607D46C72D8}"/>
              </a:ext>
            </a:extLst>
          </p:cNvPr>
          <p:cNvSpPr txBox="1"/>
          <p:nvPr/>
        </p:nvSpPr>
        <p:spPr>
          <a:xfrm>
            <a:off x="3948045" y="5524647"/>
            <a:ext cx="27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3E60C9C-C123-334B-B5FC-A618B9D88522}"/>
              </a:ext>
            </a:extLst>
          </p:cNvPr>
          <p:cNvSpPr txBox="1"/>
          <p:nvPr/>
        </p:nvSpPr>
        <p:spPr>
          <a:xfrm>
            <a:off x="6086499" y="5516137"/>
            <a:ext cx="308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/>
                </a:solidFill>
              </a:rPr>
              <a:t>T</a:t>
            </a:r>
            <a:endParaRPr lang="fr-FR" sz="1600" dirty="0">
              <a:solidFill>
                <a:schemeClr val="accent3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C73540A2-439A-2843-BC7E-F342A2350603}"/>
              </a:ext>
            </a:extLst>
          </p:cNvPr>
          <p:cNvCxnSpPr>
            <a:cxnSpLocks/>
          </p:cNvCxnSpPr>
          <p:nvPr/>
        </p:nvCxnSpPr>
        <p:spPr>
          <a:xfrm flipH="1" flipV="1">
            <a:off x="3743424" y="4613949"/>
            <a:ext cx="482148" cy="2664"/>
          </a:xfrm>
          <a:prstGeom prst="straightConnector1">
            <a:avLst/>
          </a:prstGeom>
          <a:ln>
            <a:solidFill>
              <a:srgbClr val="1921B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7B521A1-02F3-AB47-A570-C1D31ADE4C5E}"/>
              </a:ext>
            </a:extLst>
          </p:cNvPr>
          <p:cNvCxnSpPr>
            <a:cxnSpLocks/>
          </p:cNvCxnSpPr>
          <p:nvPr/>
        </p:nvCxnSpPr>
        <p:spPr>
          <a:xfrm flipH="1">
            <a:off x="4194274" y="4613948"/>
            <a:ext cx="247291" cy="0"/>
          </a:xfrm>
          <a:prstGeom prst="straightConnector1">
            <a:avLst/>
          </a:prstGeom>
          <a:ln>
            <a:solidFill>
              <a:srgbClr val="FF9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03B9D5B-B7CE-A443-84B4-5E91974D1BDD}"/>
              </a:ext>
            </a:extLst>
          </p:cNvPr>
          <p:cNvSpPr txBox="1"/>
          <p:nvPr/>
        </p:nvSpPr>
        <p:spPr>
          <a:xfrm>
            <a:off x="4194274" y="4305635"/>
            <a:ext cx="35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9000"/>
                </a:solidFill>
              </a:rPr>
              <a:t>L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4FA236B-8C57-164A-BEF0-BC711A8840FE}"/>
              </a:ext>
            </a:extLst>
          </p:cNvPr>
          <p:cNvCxnSpPr>
            <a:cxnSpLocks/>
          </p:cNvCxnSpPr>
          <p:nvPr/>
        </p:nvCxnSpPr>
        <p:spPr>
          <a:xfrm flipH="1">
            <a:off x="6695672" y="4759170"/>
            <a:ext cx="648" cy="7270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F8D98C48-5B3B-5F47-A59F-8822420C3448}"/>
              </a:ext>
            </a:extLst>
          </p:cNvPr>
          <p:cNvSpPr txBox="1"/>
          <p:nvPr/>
        </p:nvSpPr>
        <p:spPr>
          <a:xfrm>
            <a:off x="6667089" y="4667499"/>
            <a:ext cx="277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39A3322-6434-AF43-B5CA-E3A651F12314}"/>
              </a:ext>
            </a:extLst>
          </p:cNvPr>
          <p:cNvSpPr txBox="1"/>
          <p:nvPr/>
        </p:nvSpPr>
        <p:spPr>
          <a:xfrm>
            <a:off x="6671867" y="5166550"/>
            <a:ext cx="308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accent3"/>
                </a:solidFill>
              </a:rPr>
              <a:t>T</a:t>
            </a:r>
            <a:endParaRPr lang="fr-FR" sz="1600" dirty="0">
              <a:solidFill>
                <a:schemeClr val="accent3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46CE5EC-8AF2-1F44-99D1-C1C8648AC477}"/>
              </a:ext>
            </a:extLst>
          </p:cNvPr>
          <p:cNvSpPr txBox="1"/>
          <p:nvPr/>
        </p:nvSpPr>
        <p:spPr>
          <a:xfrm>
            <a:off x="6515476" y="4433021"/>
            <a:ext cx="62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69C05E-F3D3-EE49-8502-3CD3DFF3685C}"/>
              </a:ext>
            </a:extLst>
          </p:cNvPr>
          <p:cNvSpPr/>
          <p:nvPr/>
        </p:nvSpPr>
        <p:spPr>
          <a:xfrm>
            <a:off x="173433" y="3765460"/>
            <a:ext cx="172829" cy="1783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7B4B8D-6D9E-A040-A696-A7C4C30994EF}"/>
              </a:ext>
            </a:extLst>
          </p:cNvPr>
          <p:cNvSpPr/>
          <p:nvPr/>
        </p:nvSpPr>
        <p:spPr>
          <a:xfrm>
            <a:off x="667172" y="3083721"/>
            <a:ext cx="172829" cy="1783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C74BF5-5964-8148-B036-3629E54ADA15}"/>
              </a:ext>
            </a:extLst>
          </p:cNvPr>
          <p:cNvSpPr/>
          <p:nvPr/>
        </p:nvSpPr>
        <p:spPr>
          <a:xfrm>
            <a:off x="667172" y="3539362"/>
            <a:ext cx="172829" cy="1783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195048-562A-8146-8780-056A875EB4A1}"/>
              </a:ext>
            </a:extLst>
          </p:cNvPr>
          <p:cNvSpPr/>
          <p:nvPr/>
        </p:nvSpPr>
        <p:spPr>
          <a:xfrm>
            <a:off x="667172" y="3995004"/>
            <a:ext cx="172829" cy="1783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F86D41-2BFB-564C-A3A5-D814FCF99280}"/>
              </a:ext>
            </a:extLst>
          </p:cNvPr>
          <p:cNvSpPr/>
          <p:nvPr/>
        </p:nvSpPr>
        <p:spPr>
          <a:xfrm>
            <a:off x="667172" y="4450645"/>
            <a:ext cx="172829" cy="1783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9A84A8A8-3F98-2A44-A5FA-600DBE99E0AB}"/>
              </a:ext>
            </a:extLst>
          </p:cNvPr>
          <p:cNvCxnSpPr>
            <a:cxnSpLocks/>
          </p:cNvCxnSpPr>
          <p:nvPr/>
        </p:nvCxnSpPr>
        <p:spPr>
          <a:xfrm>
            <a:off x="1696776" y="3878617"/>
            <a:ext cx="248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256A5DF-C575-9043-92C2-8B52F22D43AE}"/>
              </a:ext>
            </a:extLst>
          </p:cNvPr>
          <p:cNvSpPr/>
          <p:nvPr/>
        </p:nvSpPr>
        <p:spPr>
          <a:xfrm>
            <a:off x="1945020" y="3620877"/>
            <a:ext cx="1383372" cy="515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Temporal </a:t>
            </a:r>
          </a:p>
          <a:p>
            <a:pPr algn="ctr"/>
            <a:r>
              <a:rPr lang="fr-FR" sz="1400" dirty="0"/>
              <a:t>Self-Attention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AF9B8F-8A28-8545-B4D3-6F587129DF12}"/>
              </a:ext>
            </a:extLst>
          </p:cNvPr>
          <p:cNvSpPr/>
          <p:nvPr/>
        </p:nvSpPr>
        <p:spPr>
          <a:xfrm>
            <a:off x="3522714" y="3620877"/>
            <a:ext cx="711289" cy="515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Add</a:t>
            </a:r>
            <a:r>
              <a:rPr lang="fr-FR" sz="1400" dirty="0"/>
              <a:t> &amp; </a:t>
            </a:r>
          </a:p>
          <a:p>
            <a:pPr algn="ctr"/>
            <a:r>
              <a:rPr lang="fr-FR" sz="1400" dirty="0" err="1"/>
              <a:t>Norm</a:t>
            </a:r>
            <a:endParaRPr lang="fr-FR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2E8B4D-3648-C64B-98FC-A0BC91693D58}"/>
              </a:ext>
            </a:extLst>
          </p:cNvPr>
          <p:cNvSpPr/>
          <p:nvPr/>
        </p:nvSpPr>
        <p:spPr>
          <a:xfrm>
            <a:off x="4423679" y="3624562"/>
            <a:ext cx="1383373" cy="515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/>
              <a:t>Time-</a:t>
            </a:r>
            <a:r>
              <a:rPr lang="fr-FR" sz="1400" dirty="0" err="1"/>
              <a:t>Aligned</a:t>
            </a:r>
            <a:endParaRPr lang="fr-FR" sz="1400" dirty="0"/>
          </a:p>
          <a:p>
            <a:pPr algn="ctr"/>
            <a:r>
              <a:rPr lang="fr-FR" sz="1400" dirty="0"/>
              <a:t>Cross-Attention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22BBCE-617E-F340-B48B-6F7FF638D215}"/>
              </a:ext>
            </a:extLst>
          </p:cNvPr>
          <p:cNvSpPr/>
          <p:nvPr/>
        </p:nvSpPr>
        <p:spPr>
          <a:xfrm>
            <a:off x="6897809" y="3620877"/>
            <a:ext cx="1383373" cy="515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Feed</a:t>
            </a:r>
            <a:r>
              <a:rPr lang="fr-FR" sz="1400" dirty="0"/>
              <a:t>-</a:t>
            </a:r>
          </a:p>
          <a:p>
            <a:pPr algn="ctr"/>
            <a:r>
              <a:rPr lang="fr-FR" sz="1400" dirty="0" err="1"/>
              <a:t>Forward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16438C2-D0FA-FB42-B95A-DD3C393C2171}"/>
                  </a:ext>
                </a:extLst>
              </p:cNvPr>
              <p:cNvSpPr txBox="1"/>
              <p:nvPr/>
            </p:nvSpPr>
            <p:spPr>
              <a:xfrm>
                <a:off x="4003156" y="3141445"/>
                <a:ext cx="26301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err="1"/>
                  <a:t>Video-Text</a:t>
                </a:r>
                <a:r>
                  <a:rPr lang="fr-FR" sz="1400" dirty="0"/>
                  <a:t> </a:t>
                </a:r>
                <a:r>
                  <a:rPr lang="fr-FR" sz="1400" dirty="0" err="1"/>
                  <a:t>Features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r>
                      <a:rPr lang="fr-FR" sz="16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C16438C2-D0FA-FB42-B95A-DD3C393C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156" y="3141445"/>
                <a:ext cx="2630125" cy="338554"/>
              </a:xfrm>
              <a:prstGeom prst="rect">
                <a:avLst/>
              </a:prstGeom>
              <a:blipFill>
                <a:blip r:embed="rId6"/>
                <a:stretch>
                  <a:fillRect l="-962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05DAA24A-E2C4-F942-826A-451A735CCCF5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115365" y="3473753"/>
            <a:ext cx="0" cy="150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F9400FD-AA88-6B49-9FBF-A30F2E10A351}"/>
              </a:ext>
            </a:extLst>
          </p:cNvPr>
          <p:cNvSpPr/>
          <p:nvPr/>
        </p:nvSpPr>
        <p:spPr>
          <a:xfrm>
            <a:off x="1527602" y="3083574"/>
            <a:ext cx="169174" cy="17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00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C5257F-1FB0-A94F-9756-F0643B1789A4}"/>
              </a:ext>
            </a:extLst>
          </p:cNvPr>
          <p:cNvSpPr/>
          <p:nvPr/>
        </p:nvSpPr>
        <p:spPr>
          <a:xfrm>
            <a:off x="1527602" y="3538753"/>
            <a:ext cx="169174" cy="175999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27766D-F06B-864B-A4BE-A7F9540312C6}"/>
              </a:ext>
            </a:extLst>
          </p:cNvPr>
          <p:cNvSpPr/>
          <p:nvPr/>
        </p:nvSpPr>
        <p:spPr>
          <a:xfrm>
            <a:off x="1527602" y="3993932"/>
            <a:ext cx="169174" cy="17599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06356A-A548-434E-A634-BA35A5480161}"/>
              </a:ext>
            </a:extLst>
          </p:cNvPr>
          <p:cNvSpPr/>
          <p:nvPr/>
        </p:nvSpPr>
        <p:spPr>
          <a:xfrm>
            <a:off x="1521568" y="4449110"/>
            <a:ext cx="169174" cy="175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accent2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781EF5-A8F5-CF46-84D3-66C38F9F33B5}"/>
              </a:ext>
            </a:extLst>
          </p:cNvPr>
          <p:cNvSpPr/>
          <p:nvPr/>
        </p:nvSpPr>
        <p:spPr>
          <a:xfrm>
            <a:off x="5977892" y="3620877"/>
            <a:ext cx="711289" cy="515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Add</a:t>
            </a:r>
            <a:r>
              <a:rPr lang="fr-FR" sz="1400" dirty="0"/>
              <a:t> &amp; </a:t>
            </a:r>
          </a:p>
          <a:p>
            <a:pPr algn="ctr"/>
            <a:r>
              <a:rPr lang="fr-FR" sz="1400" dirty="0" err="1"/>
              <a:t>Norm</a:t>
            </a:r>
            <a:endParaRPr lang="fr-FR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E71ECD-2727-944D-B1A3-177793C4E376}"/>
              </a:ext>
            </a:extLst>
          </p:cNvPr>
          <p:cNvSpPr/>
          <p:nvPr/>
        </p:nvSpPr>
        <p:spPr>
          <a:xfrm>
            <a:off x="8482303" y="3620877"/>
            <a:ext cx="711289" cy="515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Add</a:t>
            </a:r>
            <a:r>
              <a:rPr lang="fr-FR" sz="1400" dirty="0"/>
              <a:t> &amp; </a:t>
            </a:r>
          </a:p>
          <a:p>
            <a:pPr algn="ctr"/>
            <a:r>
              <a:rPr lang="fr-FR" sz="1400" dirty="0" err="1"/>
              <a:t>Norm</a:t>
            </a:r>
            <a:endParaRPr lang="fr-FR" sz="1400" dirty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54B98A73-4094-9846-8C86-16B9091373B1}"/>
              </a:ext>
            </a:extLst>
          </p:cNvPr>
          <p:cNvSpPr/>
          <p:nvPr/>
        </p:nvSpPr>
        <p:spPr>
          <a:xfrm>
            <a:off x="991852" y="3669686"/>
            <a:ext cx="395905" cy="3755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3600" dirty="0"/>
              <a:t>+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9E9CD149-1A7F-164B-906A-D4A15F674E24}"/>
              </a:ext>
            </a:extLst>
          </p:cNvPr>
          <p:cNvSpPr txBox="1"/>
          <p:nvPr/>
        </p:nvSpPr>
        <p:spPr>
          <a:xfrm>
            <a:off x="323789" y="2304176"/>
            <a:ext cx="155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Time </a:t>
            </a:r>
          </a:p>
          <a:p>
            <a:pPr algn="ctr"/>
            <a:r>
              <a:rPr lang="fr-FR" sz="1400" dirty="0" err="1"/>
              <a:t>encoding</a:t>
            </a:r>
            <a:endParaRPr lang="fr-FR" sz="1400" dirty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1A4AF65-9560-514D-A6BA-66C312DED6D8}"/>
              </a:ext>
            </a:extLst>
          </p:cNvPr>
          <p:cNvSpPr/>
          <p:nvPr/>
        </p:nvSpPr>
        <p:spPr>
          <a:xfrm>
            <a:off x="991852" y="2807326"/>
            <a:ext cx="402741" cy="37559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3600" dirty="0"/>
          </a:p>
        </p:txBody>
      </p:sp>
      <p:cxnSp>
        <p:nvCxnSpPr>
          <p:cNvPr id="55" name="Connecteur en arc 54">
            <a:extLst>
              <a:ext uri="{FF2B5EF4-FFF2-40B4-BE49-F238E27FC236}">
                <a16:creationId xmlns:a16="http://schemas.microsoft.com/office/drawing/2014/main" id="{68B9AD11-8493-0742-A9F2-0007A2DBC2B5}"/>
              </a:ext>
            </a:extLst>
          </p:cNvPr>
          <p:cNvCxnSpPr>
            <a:cxnSpLocks/>
            <a:stCxn id="54" idx="1"/>
            <a:endCxn id="54" idx="5"/>
          </p:cNvCxnSpPr>
          <p:nvPr/>
        </p:nvCxnSpPr>
        <p:spPr>
          <a:xfrm rot="16200000" flipH="1">
            <a:off x="1060427" y="2852737"/>
            <a:ext cx="265589" cy="284780"/>
          </a:xfrm>
          <a:prstGeom prst="curvedConnector5">
            <a:avLst>
              <a:gd name="adj1" fmla="val 6824"/>
              <a:gd name="adj2" fmla="val 49343"/>
              <a:gd name="adj3" fmla="val 93176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4DC9CAB7-C984-C348-A42F-CFCD1001E50A}"/>
              </a:ext>
            </a:extLst>
          </p:cNvPr>
          <p:cNvCxnSpPr>
            <a:cxnSpLocks/>
            <a:stCxn id="54" idx="4"/>
            <a:endCxn id="52" idx="0"/>
          </p:cNvCxnSpPr>
          <p:nvPr/>
        </p:nvCxnSpPr>
        <p:spPr>
          <a:xfrm flipH="1">
            <a:off x="1189805" y="3182925"/>
            <a:ext cx="3418" cy="486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62E89074-6C5F-1645-BDEB-6C51A96C0730}"/>
                  </a:ext>
                </a:extLst>
              </p:cNvPr>
              <p:cNvSpPr txBox="1"/>
              <p:nvPr/>
            </p:nvSpPr>
            <p:spPr>
              <a:xfrm>
                <a:off x="1314504" y="2312600"/>
                <a:ext cx="1279482" cy="558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400" dirty="0"/>
                  <a:t>Time </a:t>
                </a:r>
                <a:r>
                  <a:rPr lang="fr-FR" sz="1400" dirty="0" err="1"/>
                  <a:t>queries</a:t>
                </a: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fr-FR" sz="1600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fr-FR" sz="16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16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fr-FR" sz="1600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fr-FR" sz="16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1600" i="1" dirty="0" err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62E89074-6C5F-1645-BDEB-6C51A96C0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504" y="2312600"/>
                <a:ext cx="1279482" cy="558294"/>
              </a:xfrm>
              <a:prstGeom prst="rect">
                <a:avLst/>
              </a:prstGeom>
              <a:blipFill>
                <a:blip r:embed="rId7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ZoneTexte 57">
            <a:extLst>
              <a:ext uri="{FF2B5EF4-FFF2-40B4-BE49-F238E27FC236}">
                <a16:creationId xmlns:a16="http://schemas.microsoft.com/office/drawing/2014/main" id="{DD8A48D4-DE93-5A4B-BC81-8EF90D5A43A7}"/>
              </a:ext>
            </a:extLst>
          </p:cNvPr>
          <p:cNvSpPr txBox="1"/>
          <p:nvPr/>
        </p:nvSpPr>
        <p:spPr>
          <a:xfrm>
            <a:off x="-86625" y="4094785"/>
            <a:ext cx="783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Object </a:t>
            </a:r>
          </a:p>
          <a:p>
            <a:r>
              <a:rPr lang="fr-FR" sz="1400" dirty="0" err="1"/>
              <a:t>query</a:t>
            </a:r>
            <a:endParaRPr lang="fr-FR" sz="1400" dirty="0"/>
          </a:p>
        </p:txBody>
      </p: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E879E974-5D03-D84A-B13E-B176E141F950}"/>
              </a:ext>
            </a:extLst>
          </p:cNvPr>
          <p:cNvCxnSpPr>
            <a:cxnSpLocks/>
            <a:stCxn id="38" idx="1"/>
            <a:endCxn id="34" idx="3"/>
          </p:cNvCxnSpPr>
          <p:nvPr/>
        </p:nvCxnSpPr>
        <p:spPr>
          <a:xfrm flipH="1" flipV="1">
            <a:off x="346260" y="3854638"/>
            <a:ext cx="320911" cy="685185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63B6883-54F7-C34E-B8C7-2C1CE385AAFD}"/>
              </a:ext>
            </a:extLst>
          </p:cNvPr>
          <p:cNvCxnSpPr>
            <a:cxnSpLocks/>
            <a:stCxn id="37" idx="1"/>
            <a:endCxn id="34" idx="3"/>
          </p:cNvCxnSpPr>
          <p:nvPr/>
        </p:nvCxnSpPr>
        <p:spPr>
          <a:xfrm flipH="1" flipV="1">
            <a:off x="346260" y="3854638"/>
            <a:ext cx="320911" cy="229544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1183DB27-FB75-A84D-84D5-A0E56E26581C}"/>
              </a:ext>
            </a:extLst>
          </p:cNvPr>
          <p:cNvCxnSpPr>
            <a:cxnSpLocks/>
            <a:stCxn id="36" idx="1"/>
            <a:endCxn id="34" idx="3"/>
          </p:cNvCxnSpPr>
          <p:nvPr/>
        </p:nvCxnSpPr>
        <p:spPr>
          <a:xfrm flipH="1">
            <a:off x="346260" y="3628540"/>
            <a:ext cx="320911" cy="226098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95D4AB8F-92A5-244D-82F9-C66EFE9EC281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>
            <a:off x="346260" y="3172899"/>
            <a:ext cx="320911" cy="681739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6DB37A09-C3A2-AE46-B86A-6EF1A31A2287}"/>
              </a:ext>
            </a:extLst>
          </p:cNvPr>
          <p:cNvCxnSpPr>
            <a:cxnSpLocks/>
          </p:cNvCxnSpPr>
          <p:nvPr/>
        </p:nvCxnSpPr>
        <p:spPr>
          <a:xfrm>
            <a:off x="840000" y="3878617"/>
            <a:ext cx="166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F27E855-F155-8A49-9713-B7991AAC56F3}"/>
              </a:ext>
            </a:extLst>
          </p:cNvPr>
          <p:cNvSpPr/>
          <p:nvPr/>
        </p:nvSpPr>
        <p:spPr>
          <a:xfrm>
            <a:off x="9350071" y="3083574"/>
            <a:ext cx="169174" cy="17599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FF00FF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782BBA-E14A-3542-8F1B-3A324EF556B3}"/>
              </a:ext>
            </a:extLst>
          </p:cNvPr>
          <p:cNvSpPr/>
          <p:nvPr/>
        </p:nvSpPr>
        <p:spPr>
          <a:xfrm>
            <a:off x="9350071" y="3537724"/>
            <a:ext cx="169174" cy="175999"/>
          </a:xfrm>
          <a:prstGeom prst="rect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72B59C-9E0C-344A-B44C-051F0F0FFED1}"/>
              </a:ext>
            </a:extLst>
          </p:cNvPr>
          <p:cNvSpPr/>
          <p:nvPr/>
        </p:nvSpPr>
        <p:spPr>
          <a:xfrm>
            <a:off x="9350071" y="3991873"/>
            <a:ext cx="169174" cy="17599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FE74B37-9902-0447-84AF-4AD58692B3BD}"/>
              </a:ext>
            </a:extLst>
          </p:cNvPr>
          <p:cNvSpPr/>
          <p:nvPr/>
        </p:nvSpPr>
        <p:spPr>
          <a:xfrm>
            <a:off x="9350071" y="4446021"/>
            <a:ext cx="169174" cy="175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accent2"/>
              </a:solidFill>
            </a:endParaRPr>
          </a:p>
        </p:txBody>
      </p:sp>
      <p:cxnSp>
        <p:nvCxnSpPr>
          <p:cNvPr id="68" name="Connecteur en angle 67">
            <a:extLst>
              <a:ext uri="{FF2B5EF4-FFF2-40B4-BE49-F238E27FC236}">
                <a16:creationId xmlns:a16="http://schemas.microsoft.com/office/drawing/2014/main" id="{C01E06AB-1EE6-594D-8D11-F09CA13E45EA}"/>
              </a:ext>
            </a:extLst>
          </p:cNvPr>
          <p:cNvCxnSpPr>
            <a:cxnSpLocks/>
          </p:cNvCxnSpPr>
          <p:nvPr/>
        </p:nvCxnSpPr>
        <p:spPr>
          <a:xfrm>
            <a:off x="1835559" y="3886145"/>
            <a:ext cx="2066059" cy="250212"/>
          </a:xfrm>
          <a:prstGeom prst="bentConnector4">
            <a:avLst>
              <a:gd name="adj1" fmla="val -203"/>
              <a:gd name="adj2" fmla="val 18933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en angle 68">
            <a:extLst>
              <a:ext uri="{FF2B5EF4-FFF2-40B4-BE49-F238E27FC236}">
                <a16:creationId xmlns:a16="http://schemas.microsoft.com/office/drawing/2014/main" id="{4BA1068A-7686-AA4A-8A15-08E2840AC9A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302902" y="3878618"/>
            <a:ext cx="2030635" cy="257740"/>
          </a:xfrm>
          <a:prstGeom prst="bentConnector4">
            <a:avLst>
              <a:gd name="adj1" fmla="val 1209"/>
              <a:gd name="adj2" fmla="val 1867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E0B629A5-80AF-8445-B8F7-46CCCB6F0CF2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328392" y="3878617"/>
            <a:ext cx="194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BEC9F95F-79A1-F34D-B22D-006BBD9A2C64}"/>
              </a:ext>
            </a:extLst>
          </p:cNvPr>
          <p:cNvCxnSpPr>
            <a:cxnSpLocks/>
          </p:cNvCxnSpPr>
          <p:nvPr/>
        </p:nvCxnSpPr>
        <p:spPr>
          <a:xfrm>
            <a:off x="4234248" y="3878617"/>
            <a:ext cx="194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C728E4BF-7973-694E-9A11-AE1A09AECA71}"/>
              </a:ext>
            </a:extLst>
          </p:cNvPr>
          <p:cNvCxnSpPr>
            <a:cxnSpLocks/>
          </p:cNvCxnSpPr>
          <p:nvPr/>
        </p:nvCxnSpPr>
        <p:spPr>
          <a:xfrm>
            <a:off x="5790462" y="3878617"/>
            <a:ext cx="194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EA099BCD-F79D-3843-AF10-E792144D4654}"/>
              </a:ext>
            </a:extLst>
          </p:cNvPr>
          <p:cNvCxnSpPr>
            <a:cxnSpLocks/>
          </p:cNvCxnSpPr>
          <p:nvPr/>
        </p:nvCxnSpPr>
        <p:spPr>
          <a:xfrm>
            <a:off x="6696318" y="3878617"/>
            <a:ext cx="194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A87C3DAF-8329-A84B-997F-7AD0B5B617CF}"/>
              </a:ext>
            </a:extLst>
          </p:cNvPr>
          <p:cNvCxnSpPr>
            <a:cxnSpLocks/>
          </p:cNvCxnSpPr>
          <p:nvPr/>
        </p:nvCxnSpPr>
        <p:spPr>
          <a:xfrm>
            <a:off x="8287374" y="3878617"/>
            <a:ext cx="194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eur en angle 74">
            <a:extLst>
              <a:ext uri="{FF2B5EF4-FFF2-40B4-BE49-F238E27FC236}">
                <a16:creationId xmlns:a16="http://schemas.microsoft.com/office/drawing/2014/main" id="{53FBAFF7-BE3A-8948-BB61-D1318D583696}"/>
              </a:ext>
            </a:extLst>
          </p:cNvPr>
          <p:cNvCxnSpPr>
            <a:cxnSpLocks/>
          </p:cNvCxnSpPr>
          <p:nvPr/>
        </p:nvCxnSpPr>
        <p:spPr>
          <a:xfrm>
            <a:off x="6766895" y="3878618"/>
            <a:ext cx="2030635" cy="257740"/>
          </a:xfrm>
          <a:prstGeom prst="bentConnector4">
            <a:avLst>
              <a:gd name="adj1" fmla="val 1209"/>
              <a:gd name="adj2" fmla="val 1867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089789E5-AAAC-C84F-8C97-8B8B51836944}"/>
              </a:ext>
            </a:extLst>
          </p:cNvPr>
          <p:cNvCxnSpPr>
            <a:cxnSpLocks/>
          </p:cNvCxnSpPr>
          <p:nvPr/>
        </p:nvCxnSpPr>
        <p:spPr>
          <a:xfrm flipV="1">
            <a:off x="3763352" y="4161334"/>
            <a:ext cx="648692" cy="55188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03E293CF-B369-BE47-BEAE-AF9925D096A2}"/>
              </a:ext>
            </a:extLst>
          </p:cNvPr>
          <p:cNvCxnSpPr>
            <a:cxnSpLocks/>
          </p:cNvCxnSpPr>
          <p:nvPr/>
        </p:nvCxnSpPr>
        <p:spPr>
          <a:xfrm>
            <a:off x="5790463" y="4136357"/>
            <a:ext cx="780355" cy="58054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34C1EA6F-0B3B-4E4A-BB3C-97780C7599A9}"/>
              </a:ext>
            </a:extLst>
          </p:cNvPr>
          <p:cNvSpPr txBox="1"/>
          <p:nvPr/>
        </p:nvSpPr>
        <p:spPr>
          <a:xfrm>
            <a:off x="3757890" y="4312176"/>
            <a:ext cx="5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1921B1"/>
                </a:solidFill>
              </a:rPr>
              <a:t>HW</a:t>
            </a: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A2C096F9-09C1-724D-842E-72C87819F193}"/>
              </a:ext>
            </a:extLst>
          </p:cNvPr>
          <p:cNvCxnSpPr>
            <a:cxnSpLocks/>
            <a:stCxn id="64" idx="3"/>
            <a:endCxn id="129" idx="1"/>
          </p:cNvCxnSpPr>
          <p:nvPr/>
        </p:nvCxnSpPr>
        <p:spPr>
          <a:xfrm>
            <a:off x="9519244" y="3171574"/>
            <a:ext cx="169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1CEB2D6-2794-B34C-B443-07934C00B024}"/>
              </a:ext>
            </a:extLst>
          </p:cNvPr>
          <p:cNvCxnSpPr>
            <a:cxnSpLocks/>
            <a:stCxn id="67" idx="3"/>
            <a:endCxn id="150" idx="1"/>
          </p:cNvCxnSpPr>
          <p:nvPr/>
        </p:nvCxnSpPr>
        <p:spPr>
          <a:xfrm flipV="1">
            <a:off x="9519244" y="4528662"/>
            <a:ext cx="178138" cy="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7A43456C-0D3E-504A-A2A6-45FA4993B85B}"/>
              </a:ext>
            </a:extLst>
          </p:cNvPr>
          <p:cNvSpPr txBox="1"/>
          <p:nvPr/>
        </p:nvSpPr>
        <p:spPr>
          <a:xfrm>
            <a:off x="9905336" y="2283910"/>
            <a:ext cx="1608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Predicted</a:t>
            </a:r>
            <a:r>
              <a:rPr lang="fr-FR" sz="1400" dirty="0"/>
              <a:t> boxes, </a:t>
            </a:r>
            <a:r>
              <a:rPr lang="fr-FR" sz="1400" dirty="0" err="1"/>
              <a:t>start</a:t>
            </a:r>
            <a:r>
              <a:rPr lang="fr-FR" sz="1400" dirty="0"/>
              <a:t> and end </a:t>
            </a:r>
            <a:r>
              <a:rPr lang="fr-FR" sz="1400" dirty="0" err="1"/>
              <a:t>probabilities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29B6A8D2-00E6-904A-A7DB-C80BD503EA8B}"/>
                  </a:ext>
                </a:extLst>
              </p:cNvPr>
              <p:cNvSpPr txBox="1"/>
              <p:nvPr/>
            </p:nvSpPr>
            <p:spPr>
              <a:xfrm>
                <a:off x="9104539" y="2615153"/>
                <a:ext cx="829411" cy="342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fr-FR" sz="1600" i="1" dirty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fr-FR" sz="16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sz="16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fr-FR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fr-FR" sz="1600" i="1" dirty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fr-FR" sz="16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1600" i="1" dirty="0" err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82" name="ZoneTexte 81">
                <a:extLst>
                  <a:ext uri="{FF2B5EF4-FFF2-40B4-BE49-F238E27FC236}">
                    <a16:creationId xmlns:a16="http://schemas.microsoft.com/office/drawing/2014/main" id="{29B6A8D2-00E6-904A-A7DB-C80BD503E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539" y="2615153"/>
                <a:ext cx="829411" cy="342851"/>
              </a:xfrm>
              <a:prstGeom prst="rect">
                <a:avLst/>
              </a:prstGeom>
              <a:blipFill>
                <a:blip r:embed="rId8"/>
                <a:stretch>
                  <a:fillRect l="-1515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e 82">
            <a:extLst>
              <a:ext uri="{FF2B5EF4-FFF2-40B4-BE49-F238E27FC236}">
                <a16:creationId xmlns:a16="http://schemas.microsoft.com/office/drawing/2014/main" id="{C9F14C76-E153-5A4F-BF5C-F3BA7C9DD1B4}"/>
              </a:ext>
            </a:extLst>
          </p:cNvPr>
          <p:cNvGrpSpPr/>
          <p:nvPr/>
        </p:nvGrpSpPr>
        <p:grpSpPr>
          <a:xfrm rot="5400000">
            <a:off x="4729284" y="4654753"/>
            <a:ext cx="186301" cy="708296"/>
            <a:chOff x="3883631" y="1284270"/>
            <a:chExt cx="432000" cy="2189853"/>
          </a:xfrm>
          <a:solidFill>
            <a:schemeClr val="bg1"/>
          </a:solidFill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310E856-6DD2-C14D-9924-6820A8470E46}"/>
                </a:ext>
              </a:extLst>
            </p:cNvPr>
            <p:cNvSpPr/>
            <p:nvPr/>
          </p:nvSpPr>
          <p:spPr>
            <a:xfrm>
              <a:off x="3883631" y="1284270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EAC20C7-43CF-4747-96DE-8FC6986E9854}"/>
                </a:ext>
              </a:extLst>
            </p:cNvPr>
            <p:cNvSpPr/>
            <p:nvPr/>
          </p:nvSpPr>
          <p:spPr>
            <a:xfrm>
              <a:off x="3883631" y="1727030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9C9CD0C-D392-9745-8D80-B77277D5CBEC}"/>
                </a:ext>
              </a:extLst>
            </p:cNvPr>
            <p:cNvSpPr/>
            <p:nvPr/>
          </p:nvSpPr>
          <p:spPr>
            <a:xfrm>
              <a:off x="3883631" y="2168819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299FAC4-7A4E-D646-8B97-110AB0401753}"/>
                </a:ext>
              </a:extLst>
            </p:cNvPr>
            <p:cNvSpPr/>
            <p:nvPr/>
          </p:nvSpPr>
          <p:spPr>
            <a:xfrm>
              <a:off x="3883631" y="2610608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44D9DE-0D18-CE4A-816A-E88B29F57F0F}"/>
                </a:ext>
              </a:extLst>
            </p:cNvPr>
            <p:cNvSpPr/>
            <p:nvPr/>
          </p:nvSpPr>
          <p:spPr>
            <a:xfrm>
              <a:off x="3883631" y="3042123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10B3B09D-BB51-FC45-9960-D8AEF8E35C5D}"/>
              </a:ext>
            </a:extLst>
          </p:cNvPr>
          <p:cNvGrpSpPr/>
          <p:nvPr/>
        </p:nvGrpSpPr>
        <p:grpSpPr>
          <a:xfrm rot="5400000">
            <a:off x="5449324" y="4837436"/>
            <a:ext cx="186301" cy="708296"/>
            <a:chOff x="3883631" y="1284270"/>
            <a:chExt cx="432000" cy="2189853"/>
          </a:xfrm>
          <a:solidFill>
            <a:schemeClr val="bg1"/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1312CB5-5A95-1742-92A5-6D85741FC503}"/>
                </a:ext>
              </a:extLst>
            </p:cNvPr>
            <p:cNvSpPr/>
            <p:nvPr/>
          </p:nvSpPr>
          <p:spPr>
            <a:xfrm>
              <a:off x="3883631" y="1284270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B43A00C-D252-2B42-A67B-6144ABB2EF26}"/>
                </a:ext>
              </a:extLst>
            </p:cNvPr>
            <p:cNvSpPr/>
            <p:nvPr/>
          </p:nvSpPr>
          <p:spPr>
            <a:xfrm>
              <a:off x="3883631" y="1727030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428A557-EE4D-E94C-A96D-349CACEF7BA9}"/>
                </a:ext>
              </a:extLst>
            </p:cNvPr>
            <p:cNvSpPr/>
            <p:nvPr/>
          </p:nvSpPr>
          <p:spPr>
            <a:xfrm>
              <a:off x="3883631" y="2168819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16BE182-C31A-E148-8411-4A2A27E6CA91}"/>
                </a:ext>
              </a:extLst>
            </p:cNvPr>
            <p:cNvSpPr/>
            <p:nvPr/>
          </p:nvSpPr>
          <p:spPr>
            <a:xfrm>
              <a:off x="3883631" y="2610608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F16CFC9-F0AE-C646-AF55-4174AFCE4552}"/>
                </a:ext>
              </a:extLst>
            </p:cNvPr>
            <p:cNvSpPr/>
            <p:nvPr/>
          </p:nvSpPr>
          <p:spPr>
            <a:xfrm>
              <a:off x="3883631" y="3042123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5E6AD671-A9B1-F445-8397-D4054950609D}"/>
              </a:ext>
            </a:extLst>
          </p:cNvPr>
          <p:cNvGrpSpPr/>
          <p:nvPr/>
        </p:nvGrpSpPr>
        <p:grpSpPr>
          <a:xfrm rot="5400000">
            <a:off x="6157750" y="5017299"/>
            <a:ext cx="186301" cy="708296"/>
            <a:chOff x="3883631" y="1284270"/>
            <a:chExt cx="432000" cy="2189853"/>
          </a:xfrm>
          <a:solidFill>
            <a:schemeClr val="bg1"/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BAC26E3-63E8-8342-BD60-B798C0DCBC9B}"/>
                </a:ext>
              </a:extLst>
            </p:cNvPr>
            <p:cNvSpPr/>
            <p:nvPr/>
          </p:nvSpPr>
          <p:spPr>
            <a:xfrm>
              <a:off x="3883631" y="1284270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7F5AC8-E73E-4B4C-8539-DCC1BD0E834E}"/>
                </a:ext>
              </a:extLst>
            </p:cNvPr>
            <p:cNvSpPr/>
            <p:nvPr/>
          </p:nvSpPr>
          <p:spPr>
            <a:xfrm>
              <a:off x="3883631" y="1727030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3A4837A-6AEE-6F42-BDBD-AFED99F12A65}"/>
                </a:ext>
              </a:extLst>
            </p:cNvPr>
            <p:cNvSpPr/>
            <p:nvPr/>
          </p:nvSpPr>
          <p:spPr>
            <a:xfrm>
              <a:off x="3883631" y="2168819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AAD78E8-6DF8-6D4C-BB55-5B846AD2981D}"/>
                </a:ext>
              </a:extLst>
            </p:cNvPr>
            <p:cNvSpPr/>
            <p:nvPr/>
          </p:nvSpPr>
          <p:spPr>
            <a:xfrm>
              <a:off x="3883631" y="2610608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363B68C-BF58-B14A-9B29-F7603395D838}"/>
                </a:ext>
              </a:extLst>
            </p:cNvPr>
            <p:cNvSpPr/>
            <p:nvPr/>
          </p:nvSpPr>
          <p:spPr>
            <a:xfrm>
              <a:off x="3883631" y="3042123"/>
              <a:ext cx="432000" cy="432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24F098FC-CC54-A946-8303-980567681C49}"/>
              </a:ext>
            </a:extLst>
          </p:cNvPr>
          <p:cNvGrpSpPr/>
          <p:nvPr/>
        </p:nvGrpSpPr>
        <p:grpSpPr>
          <a:xfrm>
            <a:off x="4412330" y="2416928"/>
            <a:ext cx="466786" cy="441489"/>
            <a:chOff x="3839672" y="-561491"/>
            <a:chExt cx="496658" cy="509899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6FF65DC-CBBE-8F40-83AE-C6A99A75BC77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7C022CC-536B-3040-8FA2-A87BF5031898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E70A6F-2E8B-BC44-B9E7-886BD1815D39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FEA5217-0FE5-544E-8CCD-EEB1444F99AA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A54CF8C-89DE-A443-8191-A673B98EC1F3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CEE8948-5D76-5F4B-99D3-D033B65506EF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00E3F3C-A839-044A-8D7A-84E436E6B87B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356BA34-40C9-8C45-9AAA-621114BC76A6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D914839-5E74-2B4B-AB90-2DFC35DB3455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85B20F7-AAC9-0444-B1BF-FBE428897F20}"/>
              </a:ext>
            </a:extLst>
          </p:cNvPr>
          <p:cNvSpPr/>
          <p:nvPr/>
        </p:nvSpPr>
        <p:spPr>
          <a:xfrm>
            <a:off x="4412397" y="2886245"/>
            <a:ext cx="464691" cy="13397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2BA2453-904D-4F48-9A2C-5876643BBD85}"/>
              </a:ext>
            </a:extLst>
          </p:cNvPr>
          <p:cNvSpPr/>
          <p:nvPr/>
        </p:nvSpPr>
        <p:spPr>
          <a:xfrm>
            <a:off x="4412397" y="3052156"/>
            <a:ext cx="464691" cy="13397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1CD99373-16C4-6047-A9B1-485ECDC6C4F1}"/>
              </a:ext>
            </a:extLst>
          </p:cNvPr>
          <p:cNvSpPr txBox="1"/>
          <p:nvPr/>
        </p:nvSpPr>
        <p:spPr>
          <a:xfrm>
            <a:off x="4963442" y="2671234"/>
            <a:ext cx="303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BC67A37E-FDFD-6546-A02B-FD51FCD167DD}"/>
              </a:ext>
            </a:extLst>
          </p:cNvPr>
          <p:cNvGrpSpPr/>
          <p:nvPr/>
        </p:nvGrpSpPr>
        <p:grpSpPr>
          <a:xfrm>
            <a:off x="5329799" y="2416928"/>
            <a:ext cx="466786" cy="441489"/>
            <a:chOff x="3839672" y="-561491"/>
            <a:chExt cx="496658" cy="50989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8597249-97D5-7245-ABDA-E41DA3AD9F3B}"/>
                </a:ext>
              </a:extLst>
            </p:cNvPr>
            <p:cNvSpPr/>
            <p:nvPr/>
          </p:nvSpPr>
          <p:spPr>
            <a:xfrm>
              <a:off x="3839672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96B081E-D1F6-784F-ACBA-0D37FC46EB5D}"/>
                </a:ext>
              </a:extLst>
            </p:cNvPr>
            <p:cNvSpPr/>
            <p:nvPr/>
          </p:nvSpPr>
          <p:spPr>
            <a:xfrm>
              <a:off x="3839672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031AC36-3A94-CF4D-BDBB-9E2344F479E5}"/>
                </a:ext>
              </a:extLst>
            </p:cNvPr>
            <p:cNvSpPr/>
            <p:nvPr/>
          </p:nvSpPr>
          <p:spPr>
            <a:xfrm>
              <a:off x="3839672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CF57F05-B1F3-8C44-B0BE-56D0675BE02C}"/>
                </a:ext>
              </a:extLst>
            </p:cNvPr>
            <p:cNvSpPr/>
            <p:nvPr/>
          </p:nvSpPr>
          <p:spPr>
            <a:xfrm>
              <a:off x="4018781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C658FC3-DDE3-324E-9886-DB2672A8EEF1}"/>
                </a:ext>
              </a:extLst>
            </p:cNvPr>
            <p:cNvSpPr/>
            <p:nvPr/>
          </p:nvSpPr>
          <p:spPr>
            <a:xfrm>
              <a:off x="4018781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2B7F22-FE52-3F4C-B251-01B70CDC1D37}"/>
                </a:ext>
              </a:extLst>
            </p:cNvPr>
            <p:cNvSpPr/>
            <p:nvPr/>
          </p:nvSpPr>
          <p:spPr>
            <a:xfrm>
              <a:off x="4018781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6579277-2D95-3E40-B103-ED958D69929A}"/>
                </a:ext>
              </a:extLst>
            </p:cNvPr>
            <p:cNvSpPr/>
            <p:nvPr/>
          </p:nvSpPr>
          <p:spPr>
            <a:xfrm>
              <a:off x="4197890" y="-561491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BC65160-849D-5845-9434-26CAD4F419AB}"/>
                </a:ext>
              </a:extLst>
            </p:cNvPr>
            <p:cNvSpPr/>
            <p:nvPr/>
          </p:nvSpPr>
          <p:spPr>
            <a:xfrm>
              <a:off x="4197890" y="-202694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91198E7-179B-AC42-A9A4-1D7258EC8E05}"/>
                </a:ext>
              </a:extLst>
            </p:cNvPr>
            <p:cNvSpPr/>
            <p:nvPr/>
          </p:nvSpPr>
          <p:spPr>
            <a:xfrm>
              <a:off x="4197890" y="-382093"/>
              <a:ext cx="138440" cy="151102"/>
            </a:xfrm>
            <a:prstGeom prst="rect">
              <a:avLst/>
            </a:prstGeom>
            <a:solidFill>
              <a:srgbClr val="1921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D9B5275-E267-1D4E-8FC2-1F8A045B99E7}"/>
              </a:ext>
            </a:extLst>
          </p:cNvPr>
          <p:cNvSpPr/>
          <p:nvPr/>
        </p:nvSpPr>
        <p:spPr>
          <a:xfrm>
            <a:off x="5329867" y="2886245"/>
            <a:ext cx="464691" cy="13397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0480A75-0CB1-E448-A5E8-876F7BCCCF2C}"/>
              </a:ext>
            </a:extLst>
          </p:cNvPr>
          <p:cNvSpPr/>
          <p:nvPr/>
        </p:nvSpPr>
        <p:spPr>
          <a:xfrm>
            <a:off x="5329867" y="3052156"/>
            <a:ext cx="464691" cy="133973"/>
          </a:xfrm>
          <a:prstGeom prst="rect">
            <a:avLst/>
          </a:prstGeom>
          <a:solidFill>
            <a:srgbClr val="FF9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7D93E0C5-6E26-8B40-941D-94770B15FA79}"/>
              </a:ext>
            </a:extLst>
          </p:cNvPr>
          <p:cNvCxnSpPr>
            <a:cxnSpLocks/>
          </p:cNvCxnSpPr>
          <p:nvPr/>
        </p:nvCxnSpPr>
        <p:spPr>
          <a:xfrm>
            <a:off x="1606155" y="5826576"/>
            <a:ext cx="7810601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9D05CD01-0849-7C43-8455-244AB65147B9}"/>
              </a:ext>
            </a:extLst>
          </p:cNvPr>
          <p:cNvCxnSpPr/>
          <p:nvPr/>
        </p:nvCxnSpPr>
        <p:spPr>
          <a:xfrm flipV="1">
            <a:off x="1606155" y="4633304"/>
            <a:ext cx="0" cy="11932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E22FE300-5442-734F-9401-99A5589A1094}"/>
              </a:ext>
            </a:extLst>
          </p:cNvPr>
          <p:cNvCxnSpPr>
            <a:cxnSpLocks/>
          </p:cNvCxnSpPr>
          <p:nvPr/>
        </p:nvCxnSpPr>
        <p:spPr>
          <a:xfrm flipH="1">
            <a:off x="9416756" y="4646315"/>
            <a:ext cx="0" cy="11942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FE8E7B1-CC4C-5F4A-9EB4-F74D2048BB09}"/>
              </a:ext>
            </a:extLst>
          </p:cNvPr>
          <p:cNvSpPr/>
          <p:nvPr/>
        </p:nvSpPr>
        <p:spPr>
          <a:xfrm>
            <a:off x="9688455" y="3083574"/>
            <a:ext cx="588714" cy="175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MLPs</a:t>
            </a:r>
            <a:endParaRPr lang="fr-FR" sz="1400" dirty="0"/>
          </a:p>
        </p:txBody>
      </p:sp>
      <p:cxnSp>
        <p:nvCxnSpPr>
          <p:cNvPr id="130" name="Connecteur droit avec flèche 129">
            <a:extLst>
              <a:ext uri="{FF2B5EF4-FFF2-40B4-BE49-F238E27FC236}">
                <a16:creationId xmlns:a16="http://schemas.microsoft.com/office/drawing/2014/main" id="{BF5611DE-8CD2-6C46-AA8D-67FDD0850068}"/>
              </a:ext>
            </a:extLst>
          </p:cNvPr>
          <p:cNvCxnSpPr>
            <a:cxnSpLocks/>
            <a:stCxn id="66" idx="3"/>
            <a:endCxn id="149" idx="1"/>
          </p:cNvCxnSpPr>
          <p:nvPr/>
        </p:nvCxnSpPr>
        <p:spPr>
          <a:xfrm flipV="1">
            <a:off x="9519244" y="4076712"/>
            <a:ext cx="169211" cy="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7C9F02E7-25C0-B24F-A37C-414F253297AB}"/>
              </a:ext>
            </a:extLst>
          </p:cNvPr>
          <p:cNvCxnSpPr>
            <a:cxnSpLocks/>
          </p:cNvCxnSpPr>
          <p:nvPr/>
        </p:nvCxnSpPr>
        <p:spPr>
          <a:xfrm>
            <a:off x="11178911" y="3868509"/>
            <a:ext cx="275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ZoneTexte 131">
                <a:extLst>
                  <a:ext uri="{FF2B5EF4-FFF2-40B4-BE49-F238E27FC236}">
                    <a16:creationId xmlns:a16="http://schemas.microsoft.com/office/drawing/2014/main" id="{53670617-AD25-8043-93CA-E370E2D02A63}"/>
                  </a:ext>
                </a:extLst>
              </p:cNvPr>
              <p:cNvSpPr txBox="1"/>
              <p:nvPr/>
            </p:nvSpPr>
            <p:spPr>
              <a:xfrm>
                <a:off x="10342171" y="3011617"/>
                <a:ext cx="240900" cy="259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2" name="ZoneTexte 131">
                <a:extLst>
                  <a:ext uri="{FF2B5EF4-FFF2-40B4-BE49-F238E27FC236}">
                    <a16:creationId xmlns:a16="http://schemas.microsoft.com/office/drawing/2014/main" id="{53670617-AD25-8043-93CA-E370E2D02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171" y="3011617"/>
                <a:ext cx="240900" cy="259366"/>
              </a:xfrm>
              <a:prstGeom prst="rect">
                <a:avLst/>
              </a:prstGeom>
              <a:blipFill>
                <a:blip r:embed="rId9"/>
                <a:stretch>
                  <a:fillRect l="-20000" t="-19048" r="-5000" b="-1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ZoneTexte 132">
                <a:extLst>
                  <a:ext uri="{FF2B5EF4-FFF2-40B4-BE49-F238E27FC236}">
                    <a16:creationId xmlns:a16="http://schemas.microsoft.com/office/drawing/2014/main" id="{AD0AE3B9-9494-F04E-9EB9-970E644EBECC}"/>
                  </a:ext>
                </a:extLst>
              </p:cNvPr>
              <p:cNvSpPr txBox="1"/>
              <p:nvPr/>
            </p:nvSpPr>
            <p:spPr>
              <a:xfrm>
                <a:off x="10511383" y="2956665"/>
                <a:ext cx="504255" cy="359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3" name="ZoneTexte 132">
                <a:extLst>
                  <a:ext uri="{FF2B5EF4-FFF2-40B4-BE49-F238E27FC236}">
                    <a16:creationId xmlns:a16="http://schemas.microsoft.com/office/drawing/2014/main" id="{AD0AE3B9-9494-F04E-9EB9-970E644EB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383" y="2956665"/>
                <a:ext cx="504255" cy="3597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ZoneTexte 133">
                <a:extLst>
                  <a:ext uri="{FF2B5EF4-FFF2-40B4-BE49-F238E27FC236}">
                    <a16:creationId xmlns:a16="http://schemas.microsoft.com/office/drawing/2014/main" id="{D5CC9F7C-166F-CE4B-B351-AF45BA4B170E}"/>
                  </a:ext>
                </a:extLst>
              </p:cNvPr>
              <p:cNvSpPr txBox="1"/>
              <p:nvPr/>
            </p:nvSpPr>
            <p:spPr>
              <a:xfrm>
                <a:off x="10811641" y="2956665"/>
                <a:ext cx="504255" cy="359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16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sz="16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4" name="ZoneTexte 133">
                <a:extLst>
                  <a:ext uri="{FF2B5EF4-FFF2-40B4-BE49-F238E27FC236}">
                    <a16:creationId xmlns:a16="http://schemas.microsoft.com/office/drawing/2014/main" id="{D5CC9F7C-166F-CE4B-B351-AF45BA4B1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1641" y="2956665"/>
                <a:ext cx="504255" cy="3597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570EE4AF-09D2-684E-AAA3-051AB4B28A70}"/>
                  </a:ext>
                </a:extLst>
              </p:cNvPr>
              <p:cNvSpPr txBox="1"/>
              <p:nvPr/>
            </p:nvSpPr>
            <p:spPr>
              <a:xfrm>
                <a:off x="10342171" y="3455089"/>
                <a:ext cx="261242" cy="259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solidFill>
                                <a:srgbClr val="F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FR" sz="1600" b="0" i="1" smtClean="0">
                              <a:solidFill>
                                <a:srgbClr val="FC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600" b="0" i="1" baseline="-25000" smtClean="0">
                              <a:solidFill>
                                <a:srgbClr val="FC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1600" dirty="0">
                  <a:solidFill>
                    <a:srgbClr val="FC00FF"/>
                  </a:solidFill>
                </a:endParaRPr>
              </a:p>
            </p:txBody>
          </p:sp>
        </mc:Choice>
        <mc:Fallback xmlns="">
          <p:sp>
            <p:nvSpPr>
              <p:cNvPr id="135" name="ZoneTexte 134">
                <a:extLst>
                  <a:ext uri="{FF2B5EF4-FFF2-40B4-BE49-F238E27FC236}">
                    <a16:creationId xmlns:a16="http://schemas.microsoft.com/office/drawing/2014/main" id="{570EE4AF-09D2-684E-AAA3-051AB4B28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171" y="3455089"/>
                <a:ext cx="261242" cy="259366"/>
              </a:xfrm>
              <a:prstGeom prst="rect">
                <a:avLst/>
              </a:prstGeom>
              <a:blipFill>
                <a:blip r:embed="rId12"/>
                <a:stretch>
                  <a:fillRect l="-23810" t="-19048" r="-4762" b="-238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ZoneTexte 135">
                <a:extLst>
                  <a:ext uri="{FF2B5EF4-FFF2-40B4-BE49-F238E27FC236}">
                    <a16:creationId xmlns:a16="http://schemas.microsoft.com/office/drawing/2014/main" id="{B8554E32-C05E-0446-97A4-25CE13D4A79A}"/>
                  </a:ext>
                </a:extLst>
              </p:cNvPr>
              <p:cNvSpPr txBox="1"/>
              <p:nvPr/>
            </p:nvSpPr>
            <p:spPr>
              <a:xfrm>
                <a:off x="10535937" y="3400137"/>
                <a:ext cx="504255" cy="360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solidFill>
                                <a:srgbClr val="F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 dirty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 dirty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fr-FR" sz="1600" i="1" dirty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dirty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600" b="0" i="1" dirty="0" smtClean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1600" b="0" i="1" baseline="-25000" dirty="0" smtClean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sz="1600" dirty="0">
                  <a:solidFill>
                    <a:srgbClr val="FC00FF"/>
                  </a:solidFill>
                </a:endParaRPr>
              </a:p>
            </p:txBody>
          </p:sp>
        </mc:Choice>
        <mc:Fallback xmlns="">
          <p:sp>
            <p:nvSpPr>
              <p:cNvPr id="136" name="ZoneTexte 135">
                <a:extLst>
                  <a:ext uri="{FF2B5EF4-FFF2-40B4-BE49-F238E27FC236}">
                    <a16:creationId xmlns:a16="http://schemas.microsoft.com/office/drawing/2014/main" id="{B8554E32-C05E-0446-97A4-25CE13D4A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937" y="3400137"/>
                <a:ext cx="504255" cy="3609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8221FE1E-9CE1-6445-9203-CCEB2F1CF4FD}"/>
                  </a:ext>
                </a:extLst>
              </p:cNvPr>
              <p:cNvSpPr txBox="1"/>
              <p:nvPr/>
            </p:nvSpPr>
            <p:spPr>
              <a:xfrm>
                <a:off x="10836196" y="3400137"/>
                <a:ext cx="504255" cy="360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solidFill>
                                <a:srgbClr val="F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 dirty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 dirty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fr-FR" sz="1600" i="1" dirty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dirty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1600" b="0" i="1" dirty="0" smtClean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1600" b="0" i="1" baseline="-25000" dirty="0" smtClean="0">
                                  <a:solidFill>
                                    <a:srgbClr val="FC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sz="1600" dirty="0">
                  <a:solidFill>
                    <a:srgbClr val="FC00FF"/>
                  </a:solidFill>
                </a:endParaRPr>
              </a:p>
            </p:txBody>
          </p:sp>
        </mc:Choice>
        <mc:Fallback xmlns="">
          <p:sp>
            <p:nvSpPr>
              <p:cNvPr id="137" name="ZoneTexte 136">
                <a:extLst>
                  <a:ext uri="{FF2B5EF4-FFF2-40B4-BE49-F238E27FC236}">
                    <a16:creationId xmlns:a16="http://schemas.microsoft.com/office/drawing/2014/main" id="{8221FE1E-9CE1-6445-9203-CCEB2F1C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196" y="3400137"/>
                <a:ext cx="504255" cy="3609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933782D6-57C4-7F4B-8CC4-427CA442492E}"/>
                  </a:ext>
                </a:extLst>
              </p:cNvPr>
              <p:cNvSpPr txBox="1"/>
              <p:nvPr/>
            </p:nvSpPr>
            <p:spPr>
              <a:xfrm>
                <a:off x="10342171" y="3898941"/>
                <a:ext cx="261242" cy="259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solidFill>
                                <a:srgbClr val="22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FR" sz="1600" b="0" i="1" smtClean="0">
                              <a:solidFill>
                                <a:srgbClr val="22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600" b="0" i="1" baseline="-25000" smtClean="0">
                              <a:solidFill>
                                <a:srgbClr val="22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1600" dirty="0">
                  <a:solidFill>
                    <a:srgbClr val="22B050"/>
                  </a:solidFill>
                </a:endParaRPr>
              </a:p>
            </p:txBody>
          </p:sp>
        </mc:Choice>
        <mc:Fallback xmlns="">
          <p:sp>
            <p:nvSpPr>
              <p:cNvPr id="138" name="ZoneTexte 137">
                <a:extLst>
                  <a:ext uri="{FF2B5EF4-FFF2-40B4-BE49-F238E27FC236}">
                    <a16:creationId xmlns:a16="http://schemas.microsoft.com/office/drawing/2014/main" id="{933782D6-57C4-7F4B-8CC4-427CA4424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171" y="3898941"/>
                <a:ext cx="261242" cy="259366"/>
              </a:xfrm>
              <a:prstGeom prst="rect">
                <a:avLst/>
              </a:prstGeom>
              <a:blipFill>
                <a:blip r:embed="rId15"/>
                <a:stretch>
                  <a:fillRect l="-23810" t="-19048" r="-4762" b="-238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ZoneTexte 138">
                <a:extLst>
                  <a:ext uri="{FF2B5EF4-FFF2-40B4-BE49-F238E27FC236}">
                    <a16:creationId xmlns:a16="http://schemas.microsoft.com/office/drawing/2014/main" id="{E3A86EAB-891C-7C41-9D9C-76DBB08A4EAA}"/>
                  </a:ext>
                </a:extLst>
              </p:cNvPr>
              <p:cNvSpPr txBox="1"/>
              <p:nvPr/>
            </p:nvSpPr>
            <p:spPr>
              <a:xfrm>
                <a:off x="10535937" y="3843988"/>
                <a:ext cx="504255" cy="360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solidFill>
                                <a:srgbClr val="22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 dirty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 dirty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fr-FR" sz="1600" i="1" dirty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dirty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600" b="0" i="1" dirty="0" smtClean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1600" b="0" i="1" baseline="-25000" dirty="0" smtClean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sz="1600" dirty="0">
                  <a:solidFill>
                    <a:srgbClr val="22B050"/>
                  </a:solidFill>
                </a:endParaRPr>
              </a:p>
            </p:txBody>
          </p:sp>
        </mc:Choice>
        <mc:Fallback xmlns="">
          <p:sp>
            <p:nvSpPr>
              <p:cNvPr id="139" name="ZoneTexte 138">
                <a:extLst>
                  <a:ext uri="{FF2B5EF4-FFF2-40B4-BE49-F238E27FC236}">
                    <a16:creationId xmlns:a16="http://schemas.microsoft.com/office/drawing/2014/main" id="{E3A86EAB-891C-7C41-9D9C-76DBB08A4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937" y="3843988"/>
                <a:ext cx="504255" cy="360996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ZoneTexte 139">
                <a:extLst>
                  <a:ext uri="{FF2B5EF4-FFF2-40B4-BE49-F238E27FC236}">
                    <a16:creationId xmlns:a16="http://schemas.microsoft.com/office/drawing/2014/main" id="{48B7B714-EEED-B946-B0E1-8DCBBEA2275D}"/>
                  </a:ext>
                </a:extLst>
              </p:cNvPr>
              <p:cNvSpPr txBox="1"/>
              <p:nvPr/>
            </p:nvSpPr>
            <p:spPr>
              <a:xfrm>
                <a:off x="10836196" y="3843988"/>
                <a:ext cx="504255" cy="360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 smtClean="0">
                              <a:solidFill>
                                <a:srgbClr val="22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 dirty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 dirty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fr-FR" sz="1600" i="1" dirty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dirty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1600" b="0" i="1" dirty="0" smtClean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1600" b="0" i="1" baseline="-25000" dirty="0" smtClean="0">
                                  <a:solidFill>
                                    <a:srgbClr val="22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sz="1600" dirty="0">
                  <a:solidFill>
                    <a:srgbClr val="22B050"/>
                  </a:solidFill>
                </a:endParaRPr>
              </a:p>
            </p:txBody>
          </p:sp>
        </mc:Choice>
        <mc:Fallback xmlns="">
          <p:sp>
            <p:nvSpPr>
              <p:cNvPr id="140" name="ZoneTexte 139">
                <a:extLst>
                  <a:ext uri="{FF2B5EF4-FFF2-40B4-BE49-F238E27FC236}">
                    <a16:creationId xmlns:a16="http://schemas.microsoft.com/office/drawing/2014/main" id="{48B7B714-EEED-B946-B0E1-8DCBBEA22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196" y="3843988"/>
                <a:ext cx="504255" cy="360996"/>
              </a:xfrm>
              <a:prstGeom prst="rect">
                <a:avLst/>
              </a:prstGeom>
              <a:blipFill>
                <a:blip r:embed="rId1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41D36999-CD68-6E46-A410-C060C2182B2D}"/>
                  </a:ext>
                </a:extLst>
              </p:cNvPr>
              <p:cNvSpPr txBox="1"/>
              <p:nvPr/>
            </p:nvSpPr>
            <p:spPr>
              <a:xfrm>
                <a:off x="10342171" y="4340031"/>
                <a:ext cx="261242" cy="259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sz="1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41" name="ZoneTexte 140">
                <a:extLst>
                  <a:ext uri="{FF2B5EF4-FFF2-40B4-BE49-F238E27FC236}">
                    <a16:creationId xmlns:a16="http://schemas.microsoft.com/office/drawing/2014/main" id="{41D36999-CD68-6E46-A410-C060C2182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171" y="4340031"/>
                <a:ext cx="261242" cy="259366"/>
              </a:xfrm>
              <a:prstGeom prst="rect">
                <a:avLst/>
              </a:prstGeom>
              <a:blipFill>
                <a:blip r:embed="rId18"/>
                <a:stretch>
                  <a:fillRect l="-19048" t="-19048" r="-9524" b="-190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D5D23F2F-59A1-0C4E-9EC4-8B1736778768}"/>
                  </a:ext>
                </a:extLst>
              </p:cNvPr>
              <p:cNvSpPr txBox="1"/>
              <p:nvPr/>
            </p:nvSpPr>
            <p:spPr>
              <a:xfrm>
                <a:off x="10535937" y="4285079"/>
                <a:ext cx="504255" cy="359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sz="1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42" name="ZoneTexte 141">
                <a:extLst>
                  <a:ext uri="{FF2B5EF4-FFF2-40B4-BE49-F238E27FC236}">
                    <a16:creationId xmlns:a16="http://schemas.microsoft.com/office/drawing/2014/main" id="{D5D23F2F-59A1-0C4E-9EC4-8B173677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937" y="4285079"/>
                <a:ext cx="504255" cy="35971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FBC4586B-4B66-044B-BFFD-76DDDB68667E}"/>
                  </a:ext>
                </a:extLst>
              </p:cNvPr>
              <p:cNvSpPr txBox="1"/>
              <p:nvPr/>
            </p:nvSpPr>
            <p:spPr>
              <a:xfrm>
                <a:off x="10836196" y="4285079"/>
                <a:ext cx="504255" cy="359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r-FR" sz="1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sz="16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FBC4586B-4B66-044B-BFFD-76DDDB686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196" y="4285079"/>
                <a:ext cx="504255" cy="3597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Connecteur droit avec flèche 143">
            <a:extLst>
              <a:ext uri="{FF2B5EF4-FFF2-40B4-BE49-F238E27FC236}">
                <a16:creationId xmlns:a16="http://schemas.microsoft.com/office/drawing/2014/main" id="{08B84355-41AA-204A-A826-4CBC4F9FA413}"/>
              </a:ext>
            </a:extLst>
          </p:cNvPr>
          <p:cNvCxnSpPr>
            <a:cxnSpLocks/>
          </p:cNvCxnSpPr>
          <p:nvPr/>
        </p:nvCxnSpPr>
        <p:spPr>
          <a:xfrm flipV="1">
            <a:off x="9193592" y="3868510"/>
            <a:ext cx="194519" cy="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706DC9E1-27B6-444D-8C9E-DC853D7ADCF0}"/>
              </a:ext>
            </a:extLst>
          </p:cNvPr>
          <p:cNvCxnSpPr>
            <a:cxnSpLocks/>
          </p:cNvCxnSpPr>
          <p:nvPr/>
        </p:nvCxnSpPr>
        <p:spPr>
          <a:xfrm>
            <a:off x="1397195" y="3878617"/>
            <a:ext cx="166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ZoneTexte 145">
                <a:extLst>
                  <a:ext uri="{FF2B5EF4-FFF2-40B4-BE49-F238E27FC236}">
                    <a16:creationId xmlns:a16="http://schemas.microsoft.com/office/drawing/2014/main" id="{70AA7658-85F4-3742-8067-F195482E985A}"/>
                  </a:ext>
                </a:extLst>
              </p:cNvPr>
              <p:cNvSpPr txBox="1"/>
              <p:nvPr/>
            </p:nvSpPr>
            <p:spPr>
              <a:xfrm>
                <a:off x="11378112" y="4037712"/>
                <a:ext cx="868500" cy="460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fr-FR" sz="1600" i="1" dirty="0" smtClean="0"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fr-FR" sz="16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1600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fr-FR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fr-FR" sz="1600" i="1" dirty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fr-FR" sz="1600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6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16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fr-FR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fr-FR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6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1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46" name="ZoneTexte 145">
                <a:extLst>
                  <a:ext uri="{FF2B5EF4-FFF2-40B4-BE49-F238E27FC236}">
                    <a16:creationId xmlns:a16="http://schemas.microsoft.com/office/drawing/2014/main" id="{70AA7658-85F4-3742-8067-F195482E9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112" y="4037712"/>
                <a:ext cx="868500" cy="4609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ZoneTexte 146">
            <a:extLst>
              <a:ext uri="{FF2B5EF4-FFF2-40B4-BE49-F238E27FC236}">
                <a16:creationId xmlns:a16="http://schemas.microsoft.com/office/drawing/2014/main" id="{03F1E371-5301-3F4C-B671-BC07013ED273}"/>
              </a:ext>
            </a:extLst>
          </p:cNvPr>
          <p:cNvSpPr txBox="1"/>
          <p:nvPr/>
        </p:nvSpPr>
        <p:spPr>
          <a:xfrm>
            <a:off x="11228867" y="2293735"/>
            <a:ext cx="1090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Predicted</a:t>
            </a:r>
            <a:r>
              <a:rPr lang="fr-FR" sz="1400" dirty="0"/>
              <a:t> </a:t>
            </a:r>
            <a:r>
              <a:rPr lang="fr-FR" sz="1400" dirty="0" err="1"/>
              <a:t>spatio-temporal</a:t>
            </a:r>
            <a:r>
              <a:rPr lang="fr-FR" sz="1400" dirty="0"/>
              <a:t> </a:t>
            </a:r>
          </a:p>
          <a:p>
            <a:pPr algn="ctr"/>
            <a:r>
              <a:rPr lang="fr-FR" sz="1400" dirty="0"/>
              <a:t>tube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1951135-E5AD-3742-B350-AA1C3E1413B2}"/>
              </a:ext>
            </a:extLst>
          </p:cNvPr>
          <p:cNvSpPr/>
          <p:nvPr/>
        </p:nvSpPr>
        <p:spPr>
          <a:xfrm>
            <a:off x="9688455" y="3536143"/>
            <a:ext cx="588714" cy="175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MLPs</a:t>
            </a:r>
            <a:endParaRPr lang="fr-FR" sz="14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796D186-7219-6D45-9270-CD99A85533F7}"/>
              </a:ext>
            </a:extLst>
          </p:cNvPr>
          <p:cNvSpPr/>
          <p:nvPr/>
        </p:nvSpPr>
        <p:spPr>
          <a:xfrm>
            <a:off x="9688455" y="3988713"/>
            <a:ext cx="588714" cy="175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MLPs</a:t>
            </a:r>
            <a:endParaRPr lang="fr-FR" sz="1400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DB22CA9-DC02-F940-B48E-60E4F45F18DE}"/>
              </a:ext>
            </a:extLst>
          </p:cNvPr>
          <p:cNvSpPr/>
          <p:nvPr/>
        </p:nvSpPr>
        <p:spPr>
          <a:xfrm>
            <a:off x="9697382" y="4440662"/>
            <a:ext cx="588714" cy="175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MLPs</a:t>
            </a:r>
            <a:endParaRPr lang="fr-FR" sz="1400" dirty="0"/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14FB1395-696F-3941-823B-94A8816F8DB6}"/>
              </a:ext>
            </a:extLst>
          </p:cNvPr>
          <p:cNvSpPr txBox="1"/>
          <p:nvPr/>
        </p:nvSpPr>
        <p:spPr>
          <a:xfrm rot="5400000">
            <a:off x="662071" y="413450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52" name="Cadre 151">
            <a:extLst>
              <a:ext uri="{FF2B5EF4-FFF2-40B4-BE49-F238E27FC236}">
                <a16:creationId xmlns:a16="http://schemas.microsoft.com/office/drawing/2014/main" id="{819A7A81-5D6E-274C-BBDD-FB5E4E2674B4}"/>
              </a:ext>
            </a:extLst>
          </p:cNvPr>
          <p:cNvSpPr/>
          <p:nvPr/>
        </p:nvSpPr>
        <p:spPr>
          <a:xfrm>
            <a:off x="11601333" y="3536143"/>
            <a:ext cx="508625" cy="495603"/>
          </a:xfrm>
          <a:prstGeom prst="frame">
            <a:avLst/>
          </a:prstGeom>
          <a:solidFill>
            <a:srgbClr val="00B050"/>
          </a:solidFill>
          <a:ln>
            <a:solidFill>
              <a:srgbClr val="22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1D51932F-6154-9846-8553-D6E288334E8F}"/>
              </a:ext>
            </a:extLst>
          </p:cNvPr>
          <p:cNvSpPr txBox="1"/>
          <p:nvPr/>
        </p:nvSpPr>
        <p:spPr>
          <a:xfrm rot="5400000">
            <a:off x="662071" y="3687471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F3388C53-EFA2-5B48-AFD5-435169691357}"/>
              </a:ext>
            </a:extLst>
          </p:cNvPr>
          <p:cNvSpPr txBox="1"/>
          <p:nvPr/>
        </p:nvSpPr>
        <p:spPr>
          <a:xfrm rot="5400000">
            <a:off x="662071" y="321488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728E66D2-67DE-BF43-8F17-EE7125F42D9D}"/>
              </a:ext>
            </a:extLst>
          </p:cNvPr>
          <p:cNvSpPr txBox="1"/>
          <p:nvPr/>
        </p:nvSpPr>
        <p:spPr>
          <a:xfrm rot="5400000">
            <a:off x="1509196" y="413450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7C0BF322-D576-FF44-882A-99833DF2C9A9}"/>
              </a:ext>
            </a:extLst>
          </p:cNvPr>
          <p:cNvSpPr txBox="1"/>
          <p:nvPr/>
        </p:nvSpPr>
        <p:spPr>
          <a:xfrm rot="5400000">
            <a:off x="1509196" y="3687471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C6C5E1E8-2699-1E48-A062-9F75A4953571}"/>
              </a:ext>
            </a:extLst>
          </p:cNvPr>
          <p:cNvSpPr txBox="1"/>
          <p:nvPr/>
        </p:nvSpPr>
        <p:spPr>
          <a:xfrm rot="5400000">
            <a:off x="1509196" y="321488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A5E31A55-BF41-1D42-A392-6C41E0CD4EA9}"/>
              </a:ext>
            </a:extLst>
          </p:cNvPr>
          <p:cNvSpPr txBox="1"/>
          <p:nvPr/>
        </p:nvSpPr>
        <p:spPr>
          <a:xfrm rot="5400000">
            <a:off x="9329754" y="413450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E740D1F7-7983-5B46-9F7A-38D645B1D483}"/>
              </a:ext>
            </a:extLst>
          </p:cNvPr>
          <p:cNvSpPr txBox="1"/>
          <p:nvPr/>
        </p:nvSpPr>
        <p:spPr>
          <a:xfrm rot="5400000">
            <a:off x="9329754" y="3687471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776D7731-E5A3-314B-87DB-80E686488AC5}"/>
              </a:ext>
            </a:extLst>
          </p:cNvPr>
          <p:cNvSpPr txBox="1"/>
          <p:nvPr/>
        </p:nvSpPr>
        <p:spPr>
          <a:xfrm rot="5400000">
            <a:off x="9329754" y="321488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ED52A547-0114-CA4B-AD9E-3883FA78CD91}"/>
              </a:ext>
            </a:extLst>
          </p:cNvPr>
          <p:cNvSpPr txBox="1"/>
          <p:nvPr/>
        </p:nvSpPr>
        <p:spPr>
          <a:xfrm rot="5400000">
            <a:off x="9894504" y="413450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91D0C170-9D51-1447-9D5D-7594B9FFC2CE}"/>
              </a:ext>
            </a:extLst>
          </p:cNvPr>
          <p:cNvSpPr txBox="1"/>
          <p:nvPr/>
        </p:nvSpPr>
        <p:spPr>
          <a:xfrm rot="5400000">
            <a:off x="9894504" y="3687471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3" name="ZoneTexte 162">
            <a:extLst>
              <a:ext uri="{FF2B5EF4-FFF2-40B4-BE49-F238E27FC236}">
                <a16:creationId xmlns:a16="http://schemas.microsoft.com/office/drawing/2014/main" id="{B0E0707A-8600-A54F-9601-A25488D4641E}"/>
              </a:ext>
            </a:extLst>
          </p:cNvPr>
          <p:cNvSpPr txBox="1"/>
          <p:nvPr/>
        </p:nvSpPr>
        <p:spPr>
          <a:xfrm rot="5400000">
            <a:off x="9894504" y="321488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CAAF7C3A-F83C-7A4C-8003-51273F9C73A2}"/>
              </a:ext>
            </a:extLst>
          </p:cNvPr>
          <p:cNvSpPr txBox="1"/>
          <p:nvPr/>
        </p:nvSpPr>
        <p:spPr>
          <a:xfrm rot="5400000">
            <a:off x="10618856" y="413450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8BFDDB4A-9EE6-4542-8038-2252EE3CE50F}"/>
              </a:ext>
            </a:extLst>
          </p:cNvPr>
          <p:cNvSpPr txBox="1"/>
          <p:nvPr/>
        </p:nvSpPr>
        <p:spPr>
          <a:xfrm rot="5400000">
            <a:off x="10618856" y="3687471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6" name="ZoneTexte 165">
            <a:extLst>
              <a:ext uri="{FF2B5EF4-FFF2-40B4-BE49-F238E27FC236}">
                <a16:creationId xmlns:a16="http://schemas.microsoft.com/office/drawing/2014/main" id="{72B2638A-9997-9D4A-93FB-34E331F66871}"/>
              </a:ext>
            </a:extLst>
          </p:cNvPr>
          <p:cNvSpPr txBox="1"/>
          <p:nvPr/>
        </p:nvSpPr>
        <p:spPr>
          <a:xfrm rot="5400000">
            <a:off x="10618856" y="321488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425A5907-4FEB-2544-A493-6CAB919842BA}"/>
              </a:ext>
            </a:extLst>
          </p:cNvPr>
          <p:cNvSpPr txBox="1"/>
          <p:nvPr/>
        </p:nvSpPr>
        <p:spPr>
          <a:xfrm rot="5400000">
            <a:off x="10361036" y="413450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8" name="ZoneTexte 167">
            <a:extLst>
              <a:ext uri="{FF2B5EF4-FFF2-40B4-BE49-F238E27FC236}">
                <a16:creationId xmlns:a16="http://schemas.microsoft.com/office/drawing/2014/main" id="{BE369764-0366-164B-AE3E-9F193C276F9E}"/>
              </a:ext>
            </a:extLst>
          </p:cNvPr>
          <p:cNvSpPr txBox="1"/>
          <p:nvPr/>
        </p:nvSpPr>
        <p:spPr>
          <a:xfrm rot="5400000">
            <a:off x="10361036" y="3687471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69" name="ZoneTexte 168">
            <a:extLst>
              <a:ext uri="{FF2B5EF4-FFF2-40B4-BE49-F238E27FC236}">
                <a16:creationId xmlns:a16="http://schemas.microsoft.com/office/drawing/2014/main" id="{BC7AC8ED-2D26-2C44-BD59-959E02028BE5}"/>
              </a:ext>
            </a:extLst>
          </p:cNvPr>
          <p:cNvSpPr txBox="1"/>
          <p:nvPr/>
        </p:nvSpPr>
        <p:spPr>
          <a:xfrm rot="5400000">
            <a:off x="10361036" y="321488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70" name="ZoneTexte 169">
            <a:extLst>
              <a:ext uri="{FF2B5EF4-FFF2-40B4-BE49-F238E27FC236}">
                <a16:creationId xmlns:a16="http://schemas.microsoft.com/office/drawing/2014/main" id="{D2AB638B-2C2E-0848-BA57-B4F0497C2FF5}"/>
              </a:ext>
            </a:extLst>
          </p:cNvPr>
          <p:cNvSpPr txBox="1"/>
          <p:nvPr/>
        </p:nvSpPr>
        <p:spPr>
          <a:xfrm rot="5400000">
            <a:off x="10925786" y="413450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D6A0C60A-B67F-CA4F-82EE-3EC905B36F0F}"/>
              </a:ext>
            </a:extLst>
          </p:cNvPr>
          <p:cNvSpPr txBox="1"/>
          <p:nvPr/>
        </p:nvSpPr>
        <p:spPr>
          <a:xfrm rot="5400000">
            <a:off x="10925786" y="3687471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A4E62902-0CF0-004E-BA9A-A8D64405B765}"/>
              </a:ext>
            </a:extLst>
          </p:cNvPr>
          <p:cNvSpPr txBox="1"/>
          <p:nvPr/>
        </p:nvSpPr>
        <p:spPr>
          <a:xfrm rot="5400000">
            <a:off x="10925786" y="3214888"/>
            <a:ext cx="31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…</a:t>
            </a:r>
          </a:p>
        </p:txBody>
      </p:sp>
      <p:cxnSp>
        <p:nvCxnSpPr>
          <p:cNvPr id="173" name="Connecteur droit 172">
            <a:extLst>
              <a:ext uri="{FF2B5EF4-FFF2-40B4-BE49-F238E27FC236}">
                <a16:creationId xmlns:a16="http://schemas.microsoft.com/office/drawing/2014/main" id="{D394FB3D-9C69-4445-A070-509563A17B80}"/>
              </a:ext>
            </a:extLst>
          </p:cNvPr>
          <p:cNvCxnSpPr>
            <a:cxnSpLocks/>
          </p:cNvCxnSpPr>
          <p:nvPr/>
        </p:nvCxnSpPr>
        <p:spPr>
          <a:xfrm>
            <a:off x="11525299" y="3723629"/>
            <a:ext cx="113760" cy="308117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3503F444-1F71-8444-A2E4-0964CE400B82}"/>
              </a:ext>
            </a:extLst>
          </p:cNvPr>
          <p:cNvCxnSpPr>
            <a:cxnSpLocks/>
          </p:cNvCxnSpPr>
          <p:nvPr/>
        </p:nvCxnSpPr>
        <p:spPr>
          <a:xfrm>
            <a:off x="11513494" y="3376003"/>
            <a:ext cx="135390" cy="22174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Connecteur droit 174">
            <a:extLst>
              <a:ext uri="{FF2B5EF4-FFF2-40B4-BE49-F238E27FC236}">
                <a16:creationId xmlns:a16="http://schemas.microsoft.com/office/drawing/2014/main" id="{11AFB854-7CC9-0E4C-8FAD-CE7C89FAAE93}"/>
              </a:ext>
            </a:extLst>
          </p:cNvPr>
          <p:cNvCxnSpPr>
            <a:cxnSpLocks/>
          </p:cNvCxnSpPr>
          <p:nvPr/>
        </p:nvCxnSpPr>
        <p:spPr>
          <a:xfrm>
            <a:off x="11772468" y="3415343"/>
            <a:ext cx="337490" cy="18240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Connecteur droit 175">
            <a:extLst>
              <a:ext uri="{FF2B5EF4-FFF2-40B4-BE49-F238E27FC236}">
                <a16:creationId xmlns:a16="http://schemas.microsoft.com/office/drawing/2014/main" id="{D38AD391-4738-F141-B18B-1B0827158867}"/>
              </a:ext>
            </a:extLst>
          </p:cNvPr>
          <p:cNvCxnSpPr>
            <a:cxnSpLocks/>
          </p:cNvCxnSpPr>
          <p:nvPr/>
        </p:nvCxnSpPr>
        <p:spPr>
          <a:xfrm>
            <a:off x="11755131" y="3698696"/>
            <a:ext cx="354827" cy="33305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Cadre 176">
            <a:extLst>
              <a:ext uri="{FF2B5EF4-FFF2-40B4-BE49-F238E27FC236}">
                <a16:creationId xmlns:a16="http://schemas.microsoft.com/office/drawing/2014/main" id="{BE9E7868-F95D-7F4F-96C5-D5D0DA447581}"/>
              </a:ext>
            </a:extLst>
          </p:cNvPr>
          <p:cNvSpPr/>
          <p:nvPr/>
        </p:nvSpPr>
        <p:spPr>
          <a:xfrm>
            <a:off x="11501072" y="3362507"/>
            <a:ext cx="282525" cy="361122"/>
          </a:xfrm>
          <a:prstGeom prst="frame">
            <a:avLst/>
          </a:prstGeom>
          <a:solidFill>
            <a:srgbClr val="FF00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178" name="ZoneTexte 177">
            <a:extLst>
              <a:ext uri="{FF2B5EF4-FFF2-40B4-BE49-F238E27FC236}">
                <a16:creationId xmlns:a16="http://schemas.microsoft.com/office/drawing/2014/main" id="{C557109F-0F9F-D34D-9617-54E7275E903D}"/>
              </a:ext>
            </a:extLst>
          </p:cNvPr>
          <p:cNvSpPr txBox="1"/>
          <p:nvPr/>
        </p:nvSpPr>
        <p:spPr>
          <a:xfrm rot="5400000">
            <a:off x="6695462" y="4944820"/>
            <a:ext cx="318489" cy="31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5E8E4A01-D87D-7842-AEE9-048F8DF0F998}"/>
              </a:ext>
            </a:extLst>
          </p:cNvPr>
          <p:cNvSpPr txBox="1"/>
          <p:nvPr/>
        </p:nvSpPr>
        <p:spPr>
          <a:xfrm>
            <a:off x="4973207" y="5486740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bg2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80" name="Espace réservé du numéro de diapositive 179">
            <a:extLst>
              <a:ext uri="{FF2B5EF4-FFF2-40B4-BE49-F238E27FC236}">
                <a16:creationId xmlns:a16="http://schemas.microsoft.com/office/drawing/2014/main" id="{7A19300E-7AD9-DC43-96E2-157E547E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86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00">
        <p:fade/>
      </p:transition>
    </mc:Choice>
    <mc:Fallback xmlns="">
      <p:transition spd="med" advTm="3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1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64" grpId="0" animBg="1"/>
      <p:bldP spid="65" grpId="0" animBg="1"/>
      <p:bldP spid="66" grpId="0" animBg="1"/>
      <p:bldP spid="67" grpId="0" animBg="1"/>
      <p:bldP spid="129" grpId="0" animBg="1"/>
      <p:bldP spid="148" grpId="0" animBg="1"/>
      <p:bldP spid="149" grpId="0" animBg="1"/>
      <p:bldP spid="150" grpId="0" animBg="1"/>
      <p:bldP spid="158" grpId="0"/>
      <p:bldP spid="159" grpId="0"/>
      <p:bldP spid="1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16DFD-AB01-7583-793A-78AADCF5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Training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7C6E1A-6D3D-7989-C23F-0E4B381F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Loss: </a:t>
            </a:r>
            <a:r>
              <a:rPr lang="fr-FR" dirty="0"/>
              <a:t>Combination of spatial </a:t>
            </a:r>
            <a:r>
              <a:rPr lang="fr-FR" dirty="0" err="1"/>
              <a:t>localization</a:t>
            </a:r>
            <a:r>
              <a:rPr lang="fr-FR" dirty="0"/>
              <a:t> (      ,           ) and temporal </a:t>
            </a:r>
            <a:r>
              <a:rPr lang="fr-FR" dirty="0" err="1"/>
              <a:t>localization</a:t>
            </a:r>
            <a:r>
              <a:rPr lang="fr-FR" dirty="0"/>
              <a:t> (       ,       ) objectives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 </a:t>
            </a:r>
          </a:p>
          <a:p>
            <a:pPr marL="0" indent="0">
              <a:buNone/>
            </a:pPr>
            <a:r>
              <a:rPr lang="fr-FR" dirty="0"/>
              <a:t>      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 err="1"/>
              <a:t>Initialization</a:t>
            </a:r>
            <a:r>
              <a:rPr lang="fr-FR" b="1" dirty="0"/>
              <a:t>: </a:t>
            </a:r>
            <a:r>
              <a:rPr lang="fr-FR" dirty="0" err="1"/>
              <a:t>from</a:t>
            </a:r>
            <a:r>
              <a:rPr lang="fr-FR" dirty="0"/>
              <a:t> MDETR </a:t>
            </a:r>
            <a:r>
              <a:rPr lang="fr-FR" dirty="0" err="1"/>
              <a:t>weights</a:t>
            </a:r>
            <a:r>
              <a:rPr lang="fr-FR" dirty="0"/>
              <a:t> </a:t>
            </a:r>
            <a:r>
              <a:rPr lang="fr-FR" dirty="0" err="1"/>
              <a:t>pretrained</a:t>
            </a:r>
            <a:r>
              <a:rPr lang="fr-FR" dirty="0"/>
              <a:t> on Visual </a:t>
            </a:r>
            <a:r>
              <a:rPr lang="fr-FR" dirty="0" err="1"/>
              <a:t>Genome</a:t>
            </a:r>
            <a:r>
              <a:rPr lang="fr-FR" dirty="0"/>
              <a:t>, COCO and Flickr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F4CFE6-94D2-9156-96DE-AB206361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6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D2EC48-C446-C974-C912-CE8344107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5" y="2921338"/>
            <a:ext cx="9332068" cy="35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0B9295-8A12-028D-417C-5819AC4D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61" y="1936856"/>
            <a:ext cx="345142" cy="2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A05041-8E22-57DB-EF01-15D3D944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765" y="1941072"/>
            <a:ext cx="840388" cy="33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C2FED4-E69A-683F-5966-98E20D07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62" y="2347231"/>
            <a:ext cx="476720" cy="21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24BD24-28F5-5B24-4C89-DB8A4C8D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510" y="2343646"/>
            <a:ext cx="392262" cy="21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66AC78B-F737-255F-8DE1-E7712911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5" y="3455224"/>
            <a:ext cx="317137" cy="29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0B6DFF6-8A83-65CE-008A-8CE0757DC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75" y="3816658"/>
            <a:ext cx="115130" cy="29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8345457-5003-2CD9-A29B-7A4210DAA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29" y="3895807"/>
            <a:ext cx="115131" cy="21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A368149-2862-4DB1-4B4C-6568B366D838}"/>
              </a:ext>
            </a:extLst>
          </p:cNvPr>
          <p:cNvSpPr txBox="1"/>
          <p:nvPr/>
        </p:nvSpPr>
        <p:spPr>
          <a:xfrm>
            <a:off x="1503912" y="3443044"/>
            <a:ext cx="420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</a:t>
            </a:r>
            <a:r>
              <a:rPr lang="fr-FR" dirty="0" err="1"/>
              <a:t>scalar</a:t>
            </a:r>
            <a:r>
              <a:rPr lang="fr-FR" dirty="0"/>
              <a:t> </a:t>
            </a:r>
            <a:r>
              <a:rPr lang="fr-FR" dirty="0" err="1"/>
              <a:t>weights</a:t>
            </a:r>
            <a:r>
              <a:rPr lang="fr-FR" dirty="0"/>
              <a:t> of the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losses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089BF4F-4BB9-65DD-7C51-3E49869751C6}"/>
              </a:ext>
            </a:extLst>
          </p:cNvPr>
          <p:cNvSpPr txBox="1"/>
          <p:nvPr/>
        </p:nvSpPr>
        <p:spPr>
          <a:xfrm>
            <a:off x="1926760" y="3821648"/>
            <a:ext cx="350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</a:t>
            </a:r>
            <a:r>
              <a:rPr lang="fr-FR" dirty="0" err="1"/>
              <a:t>predicted</a:t>
            </a:r>
            <a:r>
              <a:rPr lang="fr-FR" dirty="0"/>
              <a:t> and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r>
              <a:rPr lang="fr-FR" dirty="0"/>
              <a:t> boxes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790EF6-4ABE-45D5-DDB1-238583B4BA93}"/>
              </a:ext>
            </a:extLst>
          </p:cNvPr>
          <p:cNvSpPr txBox="1"/>
          <p:nvPr/>
        </p:nvSpPr>
        <p:spPr>
          <a:xfrm>
            <a:off x="1293880" y="3821648"/>
            <a:ext cx="56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and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F682B09-7B1A-BE7F-5390-5CBDF89C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78" y="4214355"/>
            <a:ext cx="221866" cy="25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8DF099A-D6F8-B517-5D5C-9BB7C025E378}"/>
              </a:ext>
            </a:extLst>
          </p:cNvPr>
          <p:cNvSpPr txBox="1"/>
          <p:nvPr/>
        </p:nvSpPr>
        <p:spPr>
          <a:xfrm>
            <a:off x="1293880" y="4155490"/>
            <a:ext cx="56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and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3949FBD5-094E-93FC-4A85-CD228DE91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94" y="4283121"/>
            <a:ext cx="234469" cy="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3907FCD-9247-6503-E945-C6CC686F7BEF}"/>
              </a:ext>
            </a:extLst>
          </p:cNvPr>
          <p:cNvSpPr txBox="1"/>
          <p:nvPr/>
        </p:nvSpPr>
        <p:spPr>
          <a:xfrm>
            <a:off x="1969594" y="4155490"/>
            <a:ext cx="566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</a:t>
            </a:r>
            <a:r>
              <a:rPr lang="fr-FR" dirty="0" err="1"/>
              <a:t>predicted</a:t>
            </a:r>
            <a:r>
              <a:rPr lang="fr-FR" dirty="0"/>
              <a:t> and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r>
              <a:rPr lang="fr-FR" dirty="0"/>
              <a:t> start </a:t>
            </a:r>
            <a:r>
              <a:rPr lang="fr-FR" dirty="0" err="1"/>
              <a:t>probability</a:t>
            </a:r>
            <a:r>
              <a:rPr lang="fr-FR" dirty="0"/>
              <a:t> distribution 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407A5904-7935-5DA3-79FC-A3AAB0A33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94" y="4603364"/>
            <a:ext cx="234469" cy="18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C5D094F1-5639-F823-0A06-821553B5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79" y="4530017"/>
            <a:ext cx="225444" cy="25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E62B2E50-43C4-E570-E387-15F299487E52}"/>
              </a:ext>
            </a:extLst>
          </p:cNvPr>
          <p:cNvSpPr txBox="1"/>
          <p:nvPr/>
        </p:nvSpPr>
        <p:spPr>
          <a:xfrm>
            <a:off x="1293880" y="4472387"/>
            <a:ext cx="56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and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1801816-C9BC-A9DF-CBA2-2FB1967B283A}"/>
              </a:ext>
            </a:extLst>
          </p:cNvPr>
          <p:cNvSpPr txBox="1"/>
          <p:nvPr/>
        </p:nvSpPr>
        <p:spPr>
          <a:xfrm>
            <a:off x="1969594" y="4472387"/>
            <a:ext cx="566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</a:t>
            </a:r>
            <a:r>
              <a:rPr lang="fr-FR" dirty="0" err="1"/>
              <a:t>predicted</a:t>
            </a:r>
            <a:r>
              <a:rPr lang="fr-FR" dirty="0"/>
              <a:t> and </a:t>
            </a:r>
            <a:r>
              <a:rPr lang="fr-FR" dirty="0" err="1"/>
              <a:t>ground</a:t>
            </a:r>
            <a:r>
              <a:rPr lang="fr-FR" dirty="0"/>
              <a:t> </a:t>
            </a:r>
            <a:r>
              <a:rPr lang="fr-FR" dirty="0" err="1"/>
              <a:t>truth</a:t>
            </a:r>
            <a:r>
              <a:rPr lang="fr-FR" dirty="0"/>
              <a:t> end </a:t>
            </a:r>
            <a:r>
              <a:rPr lang="fr-FR" dirty="0" err="1"/>
              <a:t>probability</a:t>
            </a:r>
            <a:r>
              <a:rPr lang="fr-FR" dirty="0"/>
              <a:t> distribution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C23FDB2-27C8-F799-AF8C-30A832115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28" y="4851749"/>
            <a:ext cx="281880" cy="2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A62AE43-0E54-F703-BCB5-A166C5107499}"/>
              </a:ext>
            </a:extLst>
          </p:cNvPr>
          <p:cNvSpPr txBox="1"/>
          <p:nvPr/>
        </p:nvSpPr>
        <p:spPr>
          <a:xfrm>
            <a:off x="1353345" y="4862984"/>
            <a:ext cx="335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: temporal self-attention matrix</a:t>
            </a:r>
          </a:p>
        </p:txBody>
      </p:sp>
    </p:spTree>
    <p:extLst>
      <p:ext uri="{BB962C8B-B14F-4D97-AF65-F5344CB8AC3E}">
        <p14:creationId xmlns:p14="http://schemas.microsoft.com/office/powerpoint/2010/main" val="1165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096084-2A70-17B9-AC94-066ED3DF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93" y="2744894"/>
            <a:ext cx="5511800" cy="2044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4EAC07-B764-CF47-B350-60F85939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Ablations: </a:t>
            </a:r>
            <a:r>
              <a:rPr lang="fr-FR" dirty="0" err="1"/>
              <a:t>Space</a:t>
            </a:r>
            <a:r>
              <a:rPr lang="fr-FR" dirty="0"/>
              <a:t>-Time </a:t>
            </a:r>
            <a:r>
              <a:rPr lang="fr-FR" dirty="0" err="1"/>
              <a:t>Decoder</a:t>
            </a:r>
            <a:endParaRPr lang="fr-FR" dirty="0"/>
          </a:p>
        </p:txBody>
      </p:sp>
      <p:sp>
        <p:nvSpPr>
          <p:cNvPr id="7" name="Demi-tour 6">
            <a:extLst>
              <a:ext uri="{FF2B5EF4-FFF2-40B4-BE49-F238E27FC236}">
                <a16:creationId xmlns:a16="http://schemas.microsoft.com/office/drawing/2014/main" id="{49205C09-8DE4-DD42-980C-C05FD97B6659}"/>
              </a:ext>
            </a:extLst>
          </p:cNvPr>
          <p:cNvSpPr/>
          <p:nvPr/>
        </p:nvSpPr>
        <p:spPr>
          <a:xfrm rot="5400000">
            <a:off x="7253264" y="3498834"/>
            <a:ext cx="614367" cy="250912"/>
          </a:xfrm>
          <a:prstGeom prst="utur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0ED1E09-9543-0D4E-A083-42F01F05E1CD}"/>
              </a:ext>
            </a:extLst>
          </p:cNvPr>
          <p:cNvSpPr txBox="1">
            <a:spLocks/>
          </p:cNvSpPr>
          <p:nvPr/>
        </p:nvSpPr>
        <p:spPr>
          <a:xfrm>
            <a:off x="7685904" y="3469234"/>
            <a:ext cx="2656703" cy="440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00B050"/>
                </a:solidFill>
              </a:rPr>
              <a:t>Time </a:t>
            </a:r>
            <a:r>
              <a:rPr lang="fr-FR" sz="2000" dirty="0" err="1">
                <a:solidFill>
                  <a:srgbClr val="00B050"/>
                </a:solidFill>
              </a:rPr>
              <a:t>encoding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  <a:r>
              <a:rPr lang="fr-FR" sz="2000" dirty="0" err="1">
                <a:solidFill>
                  <a:srgbClr val="00B050"/>
                </a:solidFill>
              </a:rPr>
              <a:t>matters</a:t>
            </a:r>
            <a:r>
              <a:rPr lang="fr-FR" sz="2000" dirty="0">
                <a:solidFill>
                  <a:srgbClr val="00B050"/>
                </a:solidFill>
              </a:rPr>
              <a:t>.</a:t>
            </a:r>
          </a:p>
          <a:p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9" name="Demi-tour 8">
            <a:extLst>
              <a:ext uri="{FF2B5EF4-FFF2-40B4-BE49-F238E27FC236}">
                <a16:creationId xmlns:a16="http://schemas.microsoft.com/office/drawing/2014/main" id="{BCDD8EEC-D82A-AA46-82F0-C5A7650611A5}"/>
              </a:ext>
            </a:extLst>
          </p:cNvPr>
          <p:cNvSpPr/>
          <p:nvPr/>
        </p:nvSpPr>
        <p:spPr>
          <a:xfrm rot="5400000">
            <a:off x="7156449" y="3884488"/>
            <a:ext cx="348050" cy="250911"/>
          </a:xfrm>
          <a:prstGeom prst="utur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9974F49-C646-C145-AD25-B45FDC5CFA27}"/>
              </a:ext>
            </a:extLst>
          </p:cNvPr>
          <p:cNvSpPr txBox="1">
            <a:spLocks/>
          </p:cNvSpPr>
          <p:nvPr/>
        </p:nvSpPr>
        <p:spPr>
          <a:xfrm>
            <a:off x="7455930" y="3921142"/>
            <a:ext cx="3595816" cy="50499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00B0F0"/>
                </a:solidFill>
              </a:rPr>
              <a:t>Temporal self-attention </a:t>
            </a:r>
            <a:r>
              <a:rPr lang="fr-FR" sz="2000" dirty="0" err="1">
                <a:solidFill>
                  <a:srgbClr val="00B0F0"/>
                </a:solidFill>
              </a:rPr>
              <a:t>helps</a:t>
            </a:r>
            <a:r>
              <a:rPr lang="fr-FR" sz="2000" dirty="0">
                <a:solidFill>
                  <a:srgbClr val="00B0F0"/>
                </a:solidFill>
              </a:rPr>
              <a:t>.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30E87BC-5B1A-AA40-A4CD-5B933C2D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7</a:t>
            </a:fld>
            <a:endParaRPr lang="fr-FR"/>
          </a:p>
        </p:txBody>
      </p:sp>
      <p:sp>
        <p:nvSpPr>
          <p:cNvPr id="5" name="Parenthèse ouvrante 4">
            <a:extLst>
              <a:ext uri="{FF2B5EF4-FFF2-40B4-BE49-F238E27FC236}">
                <a16:creationId xmlns:a16="http://schemas.microsoft.com/office/drawing/2014/main" id="{8CC7D4C6-8366-2121-67E9-DAC3E08BBBE9}"/>
              </a:ext>
            </a:extLst>
          </p:cNvPr>
          <p:cNvSpPr/>
          <p:nvPr/>
        </p:nvSpPr>
        <p:spPr>
          <a:xfrm rot="5400000">
            <a:off x="4269865" y="2355864"/>
            <a:ext cx="268092" cy="578223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FEC2AF9-8B9D-60A7-467B-FF67C15B75CD}"/>
              </a:ext>
            </a:extLst>
          </p:cNvPr>
          <p:cNvSpPr txBox="1">
            <a:spLocks/>
          </p:cNvSpPr>
          <p:nvPr/>
        </p:nvSpPr>
        <p:spPr>
          <a:xfrm>
            <a:off x="3797339" y="1780450"/>
            <a:ext cx="1213143" cy="84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>
                <a:solidFill>
                  <a:srgbClr val="C00000"/>
                </a:solidFill>
              </a:rPr>
              <a:t>Temporal </a:t>
            </a:r>
          </a:p>
          <a:p>
            <a:pPr marL="0" indent="0" algn="ctr">
              <a:buNone/>
            </a:pPr>
            <a:r>
              <a:rPr lang="fr-FR" sz="2000" dirty="0" err="1">
                <a:solidFill>
                  <a:srgbClr val="C00000"/>
                </a:solidFill>
              </a:rPr>
              <a:t>IoU</a:t>
            </a:r>
            <a:endParaRPr lang="fr-FR" sz="2000" dirty="0">
              <a:solidFill>
                <a:srgbClr val="C00000"/>
              </a:solidFill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A84F574E-2DE3-0D80-43F2-9B7B6A9EFECB}"/>
              </a:ext>
            </a:extLst>
          </p:cNvPr>
          <p:cNvSpPr txBox="1">
            <a:spLocks/>
          </p:cNvSpPr>
          <p:nvPr/>
        </p:nvSpPr>
        <p:spPr>
          <a:xfrm>
            <a:off x="5136933" y="1780450"/>
            <a:ext cx="1213143" cy="84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 err="1">
                <a:solidFill>
                  <a:srgbClr val="F601FF"/>
                </a:solidFill>
              </a:rPr>
              <a:t>Video</a:t>
            </a:r>
            <a:r>
              <a:rPr lang="fr-FR" sz="2000" dirty="0">
                <a:solidFill>
                  <a:srgbClr val="F601FF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fr-FR" sz="2000" dirty="0" err="1">
                <a:solidFill>
                  <a:srgbClr val="F601FF"/>
                </a:solidFill>
              </a:rPr>
              <a:t>IoU</a:t>
            </a:r>
            <a:endParaRPr lang="fr-FR" sz="2000" dirty="0">
              <a:solidFill>
                <a:srgbClr val="F601FF"/>
              </a:solidFill>
            </a:endParaRPr>
          </a:p>
        </p:txBody>
      </p:sp>
      <p:sp>
        <p:nvSpPr>
          <p:cNvPr id="14" name="Parenthèse ouvrante 13">
            <a:extLst>
              <a:ext uri="{FF2B5EF4-FFF2-40B4-BE49-F238E27FC236}">
                <a16:creationId xmlns:a16="http://schemas.microsoft.com/office/drawing/2014/main" id="{F9263685-6519-6F27-9303-AC7C598973CC}"/>
              </a:ext>
            </a:extLst>
          </p:cNvPr>
          <p:cNvSpPr/>
          <p:nvPr/>
        </p:nvSpPr>
        <p:spPr>
          <a:xfrm rot="5400000">
            <a:off x="5563496" y="1766910"/>
            <a:ext cx="268093" cy="1756136"/>
          </a:xfrm>
          <a:prstGeom prst="leftBracket">
            <a:avLst/>
          </a:prstGeom>
          <a:ln w="12700">
            <a:solidFill>
              <a:srgbClr val="F60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Parenthèse ouvrante 14">
            <a:extLst>
              <a:ext uri="{FF2B5EF4-FFF2-40B4-BE49-F238E27FC236}">
                <a16:creationId xmlns:a16="http://schemas.microsoft.com/office/drawing/2014/main" id="{557DBF16-D145-9112-FA51-F4482BE3662F}"/>
              </a:ext>
            </a:extLst>
          </p:cNvPr>
          <p:cNvSpPr/>
          <p:nvPr/>
        </p:nvSpPr>
        <p:spPr>
          <a:xfrm rot="5400000">
            <a:off x="6841080" y="2355865"/>
            <a:ext cx="268092" cy="578223"/>
          </a:xfrm>
          <a:prstGeom prst="leftBracket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150E3E7A-C998-77F7-951F-CCFB1055BF52}"/>
              </a:ext>
            </a:extLst>
          </p:cNvPr>
          <p:cNvSpPr txBox="1">
            <a:spLocks/>
          </p:cNvSpPr>
          <p:nvPr/>
        </p:nvSpPr>
        <p:spPr>
          <a:xfrm>
            <a:off x="6368554" y="1780450"/>
            <a:ext cx="1213143" cy="84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>
                <a:solidFill>
                  <a:srgbClr val="FFC000"/>
                </a:solidFill>
              </a:rPr>
              <a:t>Spatial </a:t>
            </a:r>
          </a:p>
          <a:p>
            <a:pPr marL="0" indent="0" algn="ctr">
              <a:buNone/>
            </a:pPr>
            <a:r>
              <a:rPr lang="fr-FR" sz="2000" dirty="0" err="1">
                <a:solidFill>
                  <a:srgbClr val="FFC000"/>
                </a:solidFill>
              </a:rPr>
              <a:t>IoU</a:t>
            </a:r>
            <a:endParaRPr lang="fr-FR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7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3AB2EE3-4898-9A87-FA87-AF094071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268" y="2794073"/>
            <a:ext cx="5549900" cy="17907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4EAC07-B764-CF47-B350-60F85939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Ablations: </a:t>
            </a:r>
            <a:r>
              <a:rPr lang="fr-FR" dirty="0" err="1"/>
              <a:t>Weights</a:t>
            </a:r>
            <a:r>
              <a:rPr lang="fr-FR" dirty="0"/>
              <a:t>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7" name="Demi-tour 6">
            <a:extLst>
              <a:ext uri="{FF2B5EF4-FFF2-40B4-BE49-F238E27FC236}">
                <a16:creationId xmlns:a16="http://schemas.microsoft.com/office/drawing/2014/main" id="{49205C09-8DE4-DD42-980C-C05FD97B6659}"/>
              </a:ext>
            </a:extLst>
          </p:cNvPr>
          <p:cNvSpPr/>
          <p:nvPr/>
        </p:nvSpPr>
        <p:spPr>
          <a:xfrm rot="5400000">
            <a:off x="7332803" y="3548269"/>
            <a:ext cx="614367" cy="250912"/>
          </a:xfrm>
          <a:prstGeom prst="utur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60ED1E09-9543-0D4E-A083-42F01F05E1CD}"/>
              </a:ext>
            </a:extLst>
          </p:cNvPr>
          <p:cNvSpPr txBox="1">
            <a:spLocks/>
          </p:cNvSpPr>
          <p:nvPr/>
        </p:nvSpPr>
        <p:spPr>
          <a:xfrm>
            <a:off x="7766480" y="3518668"/>
            <a:ext cx="3053432" cy="547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00B050"/>
                </a:solidFill>
              </a:rPr>
              <a:t>MDETR </a:t>
            </a:r>
            <a:r>
              <a:rPr lang="fr-FR" sz="2000" dirty="0" err="1">
                <a:solidFill>
                  <a:srgbClr val="00B050"/>
                </a:solidFill>
              </a:rPr>
              <a:t>pretraining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  <a:r>
              <a:rPr lang="fr-FR" sz="2000" dirty="0" err="1">
                <a:solidFill>
                  <a:srgbClr val="00B050"/>
                </a:solidFill>
              </a:rPr>
              <a:t>matters</a:t>
            </a:r>
            <a:r>
              <a:rPr lang="fr-FR" sz="2000" dirty="0">
                <a:solidFill>
                  <a:srgbClr val="00B050"/>
                </a:solidFill>
              </a:rPr>
              <a:t>.</a:t>
            </a:r>
          </a:p>
          <a:p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9" name="Demi-tour 8">
            <a:extLst>
              <a:ext uri="{FF2B5EF4-FFF2-40B4-BE49-F238E27FC236}">
                <a16:creationId xmlns:a16="http://schemas.microsoft.com/office/drawing/2014/main" id="{BCDD8EEC-D82A-AA46-82F0-C5A7650611A5}"/>
              </a:ext>
            </a:extLst>
          </p:cNvPr>
          <p:cNvSpPr/>
          <p:nvPr/>
        </p:nvSpPr>
        <p:spPr>
          <a:xfrm rot="5400000">
            <a:off x="7194876" y="3702809"/>
            <a:ext cx="348050" cy="250911"/>
          </a:xfrm>
          <a:prstGeom prst="utur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B9974F49-C646-C145-AD25-B45FDC5CFA27}"/>
              </a:ext>
            </a:extLst>
          </p:cNvPr>
          <p:cNvSpPr txBox="1">
            <a:spLocks/>
          </p:cNvSpPr>
          <p:nvPr/>
        </p:nvSpPr>
        <p:spPr>
          <a:xfrm>
            <a:off x="7344261" y="4019647"/>
            <a:ext cx="3897870" cy="7578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err="1">
                <a:solidFill>
                  <a:srgbClr val="00B0F0"/>
                </a:solidFill>
              </a:rPr>
              <a:t>Transferring</a:t>
            </a:r>
            <a:r>
              <a:rPr lang="fr-FR" sz="2000" dirty="0">
                <a:solidFill>
                  <a:srgbClr val="00B0F0"/>
                </a:solidFill>
              </a:rPr>
              <a:t> spatial self-attention to temporal self-attention </a:t>
            </a:r>
            <a:r>
              <a:rPr lang="fr-FR" sz="2000" dirty="0" err="1">
                <a:solidFill>
                  <a:srgbClr val="00B0F0"/>
                </a:solidFill>
              </a:rPr>
              <a:t>helps</a:t>
            </a:r>
            <a:r>
              <a:rPr lang="fr-FR" sz="2000" dirty="0">
                <a:solidFill>
                  <a:srgbClr val="00B0F0"/>
                </a:solidFill>
              </a:rPr>
              <a:t>.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30E87BC-5B1A-AA40-A4CD-5B933C2D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8</a:t>
            </a:fld>
            <a:endParaRPr lang="fr-FR"/>
          </a:p>
        </p:txBody>
      </p:sp>
      <p:sp>
        <p:nvSpPr>
          <p:cNvPr id="11" name="Parenthèse ouvrante 10">
            <a:extLst>
              <a:ext uri="{FF2B5EF4-FFF2-40B4-BE49-F238E27FC236}">
                <a16:creationId xmlns:a16="http://schemas.microsoft.com/office/drawing/2014/main" id="{5C0BA0FE-3B02-DFF8-6E30-886EEA1F53AF}"/>
              </a:ext>
            </a:extLst>
          </p:cNvPr>
          <p:cNvSpPr/>
          <p:nvPr/>
        </p:nvSpPr>
        <p:spPr>
          <a:xfrm rot="5400000">
            <a:off x="4552253" y="2452821"/>
            <a:ext cx="268092" cy="578223"/>
          </a:xfrm>
          <a:prstGeom prst="leftBracket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11FEF6BA-6B4C-AD0D-7264-13B5A8001256}"/>
              </a:ext>
            </a:extLst>
          </p:cNvPr>
          <p:cNvSpPr txBox="1">
            <a:spLocks/>
          </p:cNvSpPr>
          <p:nvPr/>
        </p:nvSpPr>
        <p:spPr>
          <a:xfrm>
            <a:off x="4079727" y="1877407"/>
            <a:ext cx="1213143" cy="84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>
                <a:solidFill>
                  <a:srgbClr val="C00000"/>
                </a:solidFill>
              </a:rPr>
              <a:t>Temporal </a:t>
            </a:r>
          </a:p>
          <a:p>
            <a:pPr marL="0" indent="0" algn="ctr">
              <a:buNone/>
            </a:pPr>
            <a:r>
              <a:rPr lang="fr-FR" sz="2000" dirty="0" err="1">
                <a:solidFill>
                  <a:srgbClr val="C00000"/>
                </a:solidFill>
              </a:rPr>
              <a:t>IoU</a:t>
            </a:r>
            <a:endParaRPr lang="fr-FR" sz="2000" dirty="0">
              <a:solidFill>
                <a:srgbClr val="C00000"/>
              </a:solidFill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A24F12C-78F9-EB22-09FF-2312ADC0F1F1}"/>
              </a:ext>
            </a:extLst>
          </p:cNvPr>
          <p:cNvSpPr txBox="1">
            <a:spLocks/>
          </p:cNvSpPr>
          <p:nvPr/>
        </p:nvSpPr>
        <p:spPr>
          <a:xfrm>
            <a:off x="5289556" y="1892578"/>
            <a:ext cx="1213143" cy="84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 err="1">
                <a:solidFill>
                  <a:srgbClr val="F601FF"/>
                </a:solidFill>
              </a:rPr>
              <a:t>Video</a:t>
            </a:r>
            <a:r>
              <a:rPr lang="fr-FR" sz="2000" dirty="0">
                <a:solidFill>
                  <a:srgbClr val="F601FF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fr-FR" sz="2000" dirty="0" err="1">
                <a:solidFill>
                  <a:srgbClr val="F601FF"/>
                </a:solidFill>
              </a:rPr>
              <a:t>IoU</a:t>
            </a:r>
            <a:endParaRPr lang="fr-FR" sz="2000" dirty="0">
              <a:solidFill>
                <a:srgbClr val="F601FF"/>
              </a:solidFill>
            </a:endParaRPr>
          </a:p>
        </p:txBody>
      </p:sp>
      <p:sp>
        <p:nvSpPr>
          <p:cNvPr id="15" name="Parenthèse ouvrante 14">
            <a:extLst>
              <a:ext uri="{FF2B5EF4-FFF2-40B4-BE49-F238E27FC236}">
                <a16:creationId xmlns:a16="http://schemas.microsoft.com/office/drawing/2014/main" id="{D6B251D2-A36A-8E7A-BC20-839A632677FB}"/>
              </a:ext>
            </a:extLst>
          </p:cNvPr>
          <p:cNvSpPr/>
          <p:nvPr/>
        </p:nvSpPr>
        <p:spPr>
          <a:xfrm rot="5400000">
            <a:off x="5715503" y="1927015"/>
            <a:ext cx="268092" cy="1629842"/>
          </a:xfrm>
          <a:prstGeom prst="leftBracket">
            <a:avLst/>
          </a:prstGeom>
          <a:ln w="12700">
            <a:solidFill>
              <a:srgbClr val="F60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ouvrante 15">
            <a:extLst>
              <a:ext uri="{FF2B5EF4-FFF2-40B4-BE49-F238E27FC236}">
                <a16:creationId xmlns:a16="http://schemas.microsoft.com/office/drawing/2014/main" id="{4634ECE5-0D75-4C91-5EF1-D8F88B7263F6}"/>
              </a:ext>
            </a:extLst>
          </p:cNvPr>
          <p:cNvSpPr/>
          <p:nvPr/>
        </p:nvSpPr>
        <p:spPr>
          <a:xfrm rot="5400000">
            <a:off x="6878125" y="2452823"/>
            <a:ext cx="268092" cy="578223"/>
          </a:xfrm>
          <a:prstGeom prst="leftBracket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B90FBBDE-453D-E54B-44DA-D40CB16C94B2}"/>
              </a:ext>
            </a:extLst>
          </p:cNvPr>
          <p:cNvSpPr txBox="1">
            <a:spLocks/>
          </p:cNvSpPr>
          <p:nvPr/>
        </p:nvSpPr>
        <p:spPr>
          <a:xfrm>
            <a:off x="6426843" y="1877407"/>
            <a:ext cx="1213143" cy="847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dirty="0">
                <a:solidFill>
                  <a:srgbClr val="FFC000"/>
                </a:solidFill>
              </a:rPr>
              <a:t>Spatial </a:t>
            </a:r>
          </a:p>
          <a:p>
            <a:pPr marL="0" indent="0" algn="ctr">
              <a:buNone/>
            </a:pPr>
            <a:r>
              <a:rPr lang="fr-FR" sz="2000" dirty="0" err="1">
                <a:solidFill>
                  <a:srgbClr val="FFC000"/>
                </a:solidFill>
              </a:rPr>
              <a:t>IoU</a:t>
            </a:r>
            <a:endParaRPr lang="fr-FR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9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1525A39-B1A2-BAE8-BBA1-DFFE7A10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161920"/>
            <a:ext cx="11455400" cy="3073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14EAC07-B764-CF47-B350-60F85939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Ablations: </a:t>
            </a:r>
            <a:r>
              <a:rPr lang="fr-FR" dirty="0" err="1"/>
              <a:t>Video-Text</a:t>
            </a:r>
            <a:r>
              <a:rPr lang="fr-FR" dirty="0"/>
              <a:t> Encoder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144A1AA-4467-714D-9E8F-C5723F8A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171575"/>
          </a:xfrm>
        </p:spPr>
        <p:txBody>
          <a:bodyPr/>
          <a:lstStyle/>
          <a:p>
            <a:r>
              <a:rPr lang="fr-FR" dirty="0">
                <a:solidFill>
                  <a:srgbClr val="00B050"/>
                </a:solidFill>
              </a:rPr>
              <a:t>Our encoder </a:t>
            </a:r>
            <a:r>
              <a:rPr lang="fr-FR" dirty="0" err="1">
                <a:solidFill>
                  <a:srgbClr val="00B050"/>
                </a:solidFill>
              </a:rPr>
              <a:t>is</a:t>
            </a:r>
            <a:r>
              <a:rPr lang="fr-FR" dirty="0">
                <a:solidFill>
                  <a:srgbClr val="00B050"/>
                </a:solidFill>
              </a:rPr>
              <a:t> memory-efficient.</a:t>
            </a:r>
          </a:p>
          <a:p>
            <a:r>
              <a:rPr lang="fr-FR" dirty="0" err="1">
                <a:solidFill>
                  <a:srgbClr val="00B0F0"/>
                </a:solidFill>
              </a:rPr>
              <a:t>Fast</a:t>
            </a:r>
            <a:r>
              <a:rPr lang="fr-FR" dirty="0">
                <a:solidFill>
                  <a:srgbClr val="00B0F0"/>
                </a:solidFill>
              </a:rPr>
              <a:t> </a:t>
            </a:r>
            <a:r>
              <a:rPr lang="fr-FR" dirty="0" err="1">
                <a:solidFill>
                  <a:srgbClr val="00B0F0"/>
                </a:solidFill>
              </a:rPr>
              <a:t>branch</a:t>
            </a:r>
            <a:r>
              <a:rPr lang="fr-FR" dirty="0">
                <a:solidFill>
                  <a:srgbClr val="00B0F0"/>
                </a:solidFill>
              </a:rPr>
              <a:t> </a:t>
            </a:r>
            <a:r>
              <a:rPr lang="fr-FR" dirty="0" err="1">
                <a:solidFill>
                  <a:srgbClr val="00B0F0"/>
                </a:solidFill>
              </a:rPr>
              <a:t>matters</a:t>
            </a:r>
            <a:r>
              <a:rPr lang="fr-FR" dirty="0">
                <a:solidFill>
                  <a:srgbClr val="00B0F0"/>
                </a:solidFill>
              </a:rPr>
              <a:t>.</a:t>
            </a:r>
          </a:p>
          <a:p>
            <a:endParaRPr lang="fr-FR" dirty="0"/>
          </a:p>
        </p:txBody>
      </p:sp>
      <p:sp>
        <p:nvSpPr>
          <p:cNvPr id="7" name="Cadre 6">
            <a:extLst>
              <a:ext uri="{FF2B5EF4-FFF2-40B4-BE49-F238E27FC236}">
                <a16:creationId xmlns:a16="http://schemas.microsoft.com/office/drawing/2014/main" id="{B36C8E42-D80F-5A41-8907-82D041DD112D}"/>
              </a:ext>
            </a:extLst>
          </p:cNvPr>
          <p:cNvSpPr/>
          <p:nvPr/>
        </p:nvSpPr>
        <p:spPr>
          <a:xfrm>
            <a:off x="456514" y="5030187"/>
            <a:ext cx="11236133" cy="456213"/>
          </a:xfrm>
          <a:prstGeom prst="frame">
            <a:avLst>
              <a:gd name="adj1" fmla="val 340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99AB8CA-CBD0-4841-A26F-556E779B2A2C}"/>
              </a:ext>
            </a:extLst>
          </p:cNvPr>
          <p:cNvSpPr/>
          <p:nvPr/>
        </p:nvSpPr>
        <p:spPr>
          <a:xfrm>
            <a:off x="5475760" y="3863246"/>
            <a:ext cx="506627" cy="285364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20CDDFF-5830-7A46-9064-071BAA1B3FEC}"/>
              </a:ext>
            </a:extLst>
          </p:cNvPr>
          <p:cNvSpPr/>
          <p:nvPr/>
        </p:nvSpPr>
        <p:spPr>
          <a:xfrm>
            <a:off x="5475760" y="4345160"/>
            <a:ext cx="506627" cy="285364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9" name="Demi-tour 8">
            <a:extLst>
              <a:ext uri="{FF2B5EF4-FFF2-40B4-BE49-F238E27FC236}">
                <a16:creationId xmlns:a16="http://schemas.microsoft.com/office/drawing/2014/main" id="{A8C71653-18AA-6E4D-93F0-25395C612751}"/>
              </a:ext>
            </a:extLst>
          </p:cNvPr>
          <p:cNvSpPr/>
          <p:nvPr/>
        </p:nvSpPr>
        <p:spPr>
          <a:xfrm rot="5400000">
            <a:off x="5732312" y="4158501"/>
            <a:ext cx="602778" cy="176770"/>
          </a:xfrm>
          <a:prstGeom prst="utur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54981C-05CD-4048-94F4-E8951B6A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8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575</Words>
  <Application>Microsoft Macintosh PowerPoint</Application>
  <PresentationFormat>Grand écran</PresentationFormat>
  <Paragraphs>285</Paragraphs>
  <Slides>11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Thème Office</vt:lpstr>
      <vt:lpstr>TubeDETR: Spatio-Temporal Video Grounding with Transformers</vt:lpstr>
      <vt:lpstr>Spatio-Temporal Video Grounding</vt:lpstr>
      <vt:lpstr>TubeDETR Architecture Overview</vt:lpstr>
      <vt:lpstr>Video-Text Encoder</vt:lpstr>
      <vt:lpstr>Space-Time Decoder</vt:lpstr>
      <vt:lpstr>Training</vt:lpstr>
      <vt:lpstr>Ablations: Space-Time Decoder</vt:lpstr>
      <vt:lpstr>Ablations: Weights initialization</vt:lpstr>
      <vt:lpstr>Ablations: Video-Text Encoder</vt:lpstr>
      <vt:lpstr>Comparison with state of the art</vt:lpstr>
      <vt:lpstr>Qualitative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TubeDETR: Spatio-Temporal Video Grounding with Transformers</dc:title>
  <dc:creator>Antoine Yang</dc:creator>
  <cp:lastModifiedBy>Antoine Yang</cp:lastModifiedBy>
  <cp:revision>104</cp:revision>
  <dcterms:created xsi:type="dcterms:W3CDTF">2021-11-19T13:46:09Z</dcterms:created>
  <dcterms:modified xsi:type="dcterms:W3CDTF">2022-05-30T17:51:34Z</dcterms:modified>
</cp:coreProperties>
</file>